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09" r:id="rId3"/>
    <p:sldId id="310" r:id="rId4"/>
    <p:sldId id="311" r:id="rId5"/>
    <p:sldId id="294" r:id="rId6"/>
    <p:sldId id="317" r:id="rId7"/>
    <p:sldId id="298" r:id="rId8"/>
    <p:sldId id="292" r:id="rId9"/>
    <p:sldId id="288" r:id="rId10"/>
    <p:sldId id="312" r:id="rId11"/>
    <p:sldId id="297" r:id="rId12"/>
    <p:sldId id="313" r:id="rId13"/>
    <p:sldId id="296" r:id="rId14"/>
    <p:sldId id="314" r:id="rId15"/>
    <p:sldId id="299" r:id="rId16"/>
    <p:sldId id="300" r:id="rId17"/>
    <p:sldId id="301" r:id="rId18"/>
    <p:sldId id="316" r:id="rId19"/>
    <p:sldId id="270" r:id="rId20"/>
    <p:sldId id="276" r:id="rId21"/>
    <p:sldId id="273" r:id="rId22"/>
    <p:sldId id="265" r:id="rId23"/>
    <p:sldId id="272" r:id="rId24"/>
    <p:sldId id="318" r:id="rId25"/>
    <p:sldId id="319" r:id="rId26"/>
    <p:sldId id="302" r:id="rId27"/>
    <p:sldId id="315" r:id="rId28"/>
    <p:sldId id="304" r:id="rId29"/>
    <p:sldId id="260" r:id="rId30"/>
    <p:sldId id="305" r:id="rId31"/>
    <p:sldId id="306" r:id="rId32"/>
    <p:sldId id="271" r:id="rId33"/>
    <p:sldId id="262" r:id="rId34"/>
    <p:sldId id="307" r:id="rId35"/>
    <p:sldId id="303" r:id="rId36"/>
    <p:sldId id="2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28408"/>
    <p:restoredTop sz="94562"/>
  </p:normalViewPr>
  <p:slideViewPr>
    <p:cSldViewPr snapToGrid="0" snapToObjects="1">
      <p:cViewPr varScale="1">
        <p:scale>
          <a:sx n="116" d="100"/>
          <a:sy n="116" d="100"/>
        </p:scale>
        <p:origin x="1272"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61AAD-E872-364B-BF47-26FA4B67F926}" type="datetimeFigureOut">
              <a:rPr lang="fr-CA" smtClean="0"/>
              <a:t>2021-04-08</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23088-F06D-A14F-9ADF-9E6E559D1316}" type="slidenum">
              <a:rPr lang="fr-CA" smtClean="0"/>
              <a:t>‹#›</a:t>
            </a:fld>
            <a:endParaRPr lang="fr-CA"/>
          </a:p>
        </p:txBody>
      </p:sp>
    </p:spTree>
    <p:extLst>
      <p:ext uri="{BB962C8B-B14F-4D97-AF65-F5344CB8AC3E}">
        <p14:creationId xmlns:p14="http://schemas.microsoft.com/office/powerpoint/2010/main" val="98381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life - Education</a:t>
            </a:r>
          </a:p>
          <a:p>
            <a:r>
              <a:rPr lang="en-US" dirty="0"/>
              <a:t>Mid-life - Hypertension; Obesity; Hearing loss</a:t>
            </a:r>
          </a:p>
          <a:p>
            <a:r>
              <a:rPr lang="en-US" dirty="0"/>
              <a:t>Later life - Depression; Diabetes; Physical inactivity; Smoking; Low social contact</a:t>
            </a:r>
          </a:p>
          <a:p>
            <a:endParaRPr lang="fr-CA" dirty="0"/>
          </a:p>
        </p:txBody>
      </p:sp>
      <p:sp>
        <p:nvSpPr>
          <p:cNvPr id="4" name="Slide Number Placeholder 3"/>
          <p:cNvSpPr>
            <a:spLocks noGrp="1"/>
          </p:cNvSpPr>
          <p:nvPr>
            <p:ph type="sldNum" sz="quarter" idx="5"/>
          </p:nvPr>
        </p:nvSpPr>
        <p:spPr/>
        <p:txBody>
          <a:bodyPr/>
          <a:lstStyle/>
          <a:p>
            <a:fld id="{06A934D1-2311-D249-9033-6868861AD488}" type="slidenum">
              <a:rPr lang="fr-CA" smtClean="0"/>
              <a:t>8</a:t>
            </a:fld>
            <a:endParaRPr lang="fr-CA"/>
          </a:p>
        </p:txBody>
      </p:sp>
    </p:spTree>
    <p:extLst>
      <p:ext uri="{BB962C8B-B14F-4D97-AF65-F5344CB8AC3E}">
        <p14:creationId xmlns:p14="http://schemas.microsoft.com/office/powerpoint/2010/main" val="3129443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9951-5275-E64D-94D7-77E875CB97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8AB4F715-8933-8D4F-89B1-C19591197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641E2098-71C9-004A-861F-0783EC715D1A}"/>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5" name="Footer Placeholder 4">
            <a:extLst>
              <a:ext uri="{FF2B5EF4-FFF2-40B4-BE49-F238E27FC236}">
                <a16:creationId xmlns:a16="http://schemas.microsoft.com/office/drawing/2014/main" id="{849226EE-8DB3-004F-9978-311A1DB5648F}"/>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0E4CDFB8-ED2F-CF45-9CCF-5C3626C57699}"/>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78078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6F22-73EF-4546-8B1D-7792A9D46450}"/>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B8034FBB-ACCD-DB43-9E72-85C0DBDF1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426A075A-30BF-4440-80D5-1A39992A94E7}"/>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5" name="Footer Placeholder 4">
            <a:extLst>
              <a:ext uri="{FF2B5EF4-FFF2-40B4-BE49-F238E27FC236}">
                <a16:creationId xmlns:a16="http://schemas.microsoft.com/office/drawing/2014/main" id="{0C23EAE0-44E3-4444-8B4B-5BFFBF1FE19E}"/>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9DD1BA86-D60E-8742-80AA-63BA60635E72}"/>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429848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8A262-B78C-A64B-8FF0-0F488BDB9C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6DE6E7A7-3BFD-C243-B97F-751073C2C8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CEFD5C03-3619-BA45-BC36-B0C3D850B1B1}"/>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5" name="Footer Placeholder 4">
            <a:extLst>
              <a:ext uri="{FF2B5EF4-FFF2-40B4-BE49-F238E27FC236}">
                <a16:creationId xmlns:a16="http://schemas.microsoft.com/office/drawing/2014/main" id="{E2548533-7FB9-C243-98CD-F8509A33C217}"/>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1D66944-FB85-3244-9242-48692A891573}"/>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144765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9335-61B2-6843-9743-9D99B965BEAD}"/>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91D8C9CB-9118-B84A-BBDE-AFA20E320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AE2DDDE4-4246-3149-9944-9F2401B7CD1D}"/>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5" name="Footer Placeholder 4">
            <a:extLst>
              <a:ext uri="{FF2B5EF4-FFF2-40B4-BE49-F238E27FC236}">
                <a16:creationId xmlns:a16="http://schemas.microsoft.com/office/drawing/2014/main" id="{65774FC1-66EA-334E-B880-4441A6237BB3}"/>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DF49C8E0-DEE9-5245-8AB0-FF86C6ADF8CE}"/>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3028423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81F5-3E0F-0C48-BA44-23BCDCB426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8C5E179F-C31C-4E42-952E-FD4B8BB38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CA268-12F2-C04F-945B-92FA2BACBEA8}"/>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5" name="Footer Placeholder 4">
            <a:extLst>
              <a:ext uri="{FF2B5EF4-FFF2-40B4-BE49-F238E27FC236}">
                <a16:creationId xmlns:a16="http://schemas.microsoft.com/office/drawing/2014/main" id="{39CAE382-BA36-5A44-A156-5A91ED2C4FD9}"/>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31CE985-AB98-AF4B-B6C8-772294B0C8A6}"/>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146457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DECC-B9FB-B840-8347-D90EEE214364}"/>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4ED13E30-AF00-5F4F-889B-E96A06DBF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9BBE4ADC-5362-264E-A6C0-BFC70BF57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8FF3BB04-3A95-554B-877D-82365C8C5885}"/>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6" name="Footer Placeholder 5">
            <a:extLst>
              <a:ext uri="{FF2B5EF4-FFF2-40B4-BE49-F238E27FC236}">
                <a16:creationId xmlns:a16="http://schemas.microsoft.com/office/drawing/2014/main" id="{1F68F206-1375-A943-8AA3-E8029C0B6723}"/>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0FBEDA01-9E46-F24C-A5A5-B0599EC55311}"/>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172328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F0789-6C4F-7A46-8C27-E2C74285D63E}"/>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6299C7FA-27B2-7748-B588-820280A7A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336F45-6566-A646-B999-F658CD0B75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7FD19CF0-F2D9-9E40-96FB-239CC17E8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8AF221-43E7-6146-AF4D-DC4517B20D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7FF93EB2-DEFB-7345-AB2F-069C9A057331}"/>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8" name="Footer Placeholder 7">
            <a:extLst>
              <a:ext uri="{FF2B5EF4-FFF2-40B4-BE49-F238E27FC236}">
                <a16:creationId xmlns:a16="http://schemas.microsoft.com/office/drawing/2014/main" id="{A1CADCFB-DFF5-294A-B320-B9ECC4643092}"/>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48808B20-6A1C-EA42-842F-0291D3106034}"/>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193860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8A8C-A1C8-BB40-936F-01444F5893A2}"/>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15142D49-509C-D746-98A0-DF7779BA609F}"/>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4" name="Footer Placeholder 3">
            <a:extLst>
              <a:ext uri="{FF2B5EF4-FFF2-40B4-BE49-F238E27FC236}">
                <a16:creationId xmlns:a16="http://schemas.microsoft.com/office/drawing/2014/main" id="{AED20DCC-6729-1547-A32F-5E93FA899F32}"/>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244377D0-B7F8-3E43-9C24-09CB85CB1234}"/>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338580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8EB41-9F7B-1B46-8763-BE894DBFC0EC}"/>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3" name="Footer Placeholder 2">
            <a:extLst>
              <a:ext uri="{FF2B5EF4-FFF2-40B4-BE49-F238E27FC236}">
                <a16:creationId xmlns:a16="http://schemas.microsoft.com/office/drawing/2014/main" id="{A2DFEBE2-8BED-2944-906E-A90CF6B82472}"/>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346FB80A-7AC7-9B44-8C0C-144EBECC2021}"/>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1342561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5581-799C-A94C-AB75-12786EB38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3510F0C3-9FDD-2C48-A9A3-D265B9DD7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0EE5623D-A5DD-AE44-A0EF-107897BFF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E9A96-A495-2241-BD20-DDB1E6DCBDB4}"/>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6" name="Footer Placeholder 5">
            <a:extLst>
              <a:ext uri="{FF2B5EF4-FFF2-40B4-BE49-F238E27FC236}">
                <a16:creationId xmlns:a16="http://schemas.microsoft.com/office/drawing/2014/main" id="{85E95BBF-EE61-7F47-99B9-9ADFA4744465}"/>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A2483360-B068-4040-9504-9581304C5CE5}"/>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400494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993A-820E-D947-B50E-BAC3A3B70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7A6F0E9A-DE41-1D4A-94E5-1CC5E92A1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B2BAB8AD-D75A-5044-9011-1144F3E3F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D863E9-942C-8E40-A4DF-DD3570C1D0B3}"/>
              </a:ext>
            </a:extLst>
          </p:cNvPr>
          <p:cNvSpPr>
            <a:spLocks noGrp="1"/>
          </p:cNvSpPr>
          <p:nvPr>
            <p:ph type="dt" sz="half" idx="10"/>
          </p:nvPr>
        </p:nvSpPr>
        <p:spPr/>
        <p:txBody>
          <a:bodyPr/>
          <a:lstStyle/>
          <a:p>
            <a:fld id="{4E48BEE9-99AB-EA4C-919D-ADA7F840C909}" type="datetimeFigureOut">
              <a:rPr lang="fr-CA" smtClean="0"/>
              <a:t>2021-04-08</a:t>
            </a:fld>
            <a:endParaRPr lang="fr-CA"/>
          </a:p>
        </p:txBody>
      </p:sp>
      <p:sp>
        <p:nvSpPr>
          <p:cNvPr id="6" name="Footer Placeholder 5">
            <a:extLst>
              <a:ext uri="{FF2B5EF4-FFF2-40B4-BE49-F238E27FC236}">
                <a16:creationId xmlns:a16="http://schemas.microsoft.com/office/drawing/2014/main" id="{A62680AB-2500-724C-8FEE-3704769E8B0F}"/>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704AA667-3E35-1F41-97FB-E8A3DAFDE642}"/>
              </a:ext>
            </a:extLst>
          </p:cNvPr>
          <p:cNvSpPr>
            <a:spLocks noGrp="1"/>
          </p:cNvSpPr>
          <p:nvPr>
            <p:ph type="sldNum" sz="quarter" idx="12"/>
          </p:nvPr>
        </p:nvSpPr>
        <p:spPr/>
        <p:txBody>
          <a:bodyPr/>
          <a:lstStyle/>
          <a:p>
            <a:fld id="{EAD977F5-A7A4-F84E-BE25-85AA9C5A04B1}" type="slidenum">
              <a:rPr lang="fr-CA" smtClean="0"/>
              <a:t>‹#›</a:t>
            </a:fld>
            <a:endParaRPr lang="fr-CA"/>
          </a:p>
        </p:txBody>
      </p:sp>
    </p:spTree>
    <p:extLst>
      <p:ext uri="{BB962C8B-B14F-4D97-AF65-F5344CB8AC3E}">
        <p14:creationId xmlns:p14="http://schemas.microsoft.com/office/powerpoint/2010/main" val="191781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40C6E-1F14-2C43-8E25-AA5714D9E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477FFC59-731F-4444-A5DE-202F8887C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3CB191B8-7110-6C44-8A8E-06CC928FBD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8BEE9-99AB-EA4C-919D-ADA7F840C909}" type="datetimeFigureOut">
              <a:rPr lang="fr-CA" smtClean="0"/>
              <a:t>2021-04-08</a:t>
            </a:fld>
            <a:endParaRPr lang="fr-CA"/>
          </a:p>
        </p:txBody>
      </p:sp>
      <p:sp>
        <p:nvSpPr>
          <p:cNvPr id="5" name="Footer Placeholder 4">
            <a:extLst>
              <a:ext uri="{FF2B5EF4-FFF2-40B4-BE49-F238E27FC236}">
                <a16:creationId xmlns:a16="http://schemas.microsoft.com/office/drawing/2014/main" id="{C7478753-A8CB-9646-9628-44D9C1C4F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a:extLst>
              <a:ext uri="{FF2B5EF4-FFF2-40B4-BE49-F238E27FC236}">
                <a16:creationId xmlns:a16="http://schemas.microsoft.com/office/drawing/2014/main" id="{E941A917-7B06-B441-8F09-D9DA0557A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977F5-A7A4-F84E-BE25-85AA9C5A04B1}" type="slidenum">
              <a:rPr lang="fr-CA" smtClean="0"/>
              <a:t>‹#›</a:t>
            </a:fld>
            <a:endParaRPr lang="fr-CA"/>
          </a:p>
        </p:txBody>
      </p:sp>
    </p:spTree>
    <p:extLst>
      <p:ext uri="{BB962C8B-B14F-4D97-AF65-F5344CB8AC3E}">
        <p14:creationId xmlns:p14="http://schemas.microsoft.com/office/powerpoint/2010/main" val="1944251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m/url?sa=i&amp;rct=j&amp;q=&amp;esrc=s&amp;source=images&amp;cd=&amp;ved=2ahUKEwikjc-U17viAhUI2VkKHfSEAP0QjRx6BAgBEAU&amp;url=http%3A%2F%2Fwww.stua.com%2Fdesign%2Fglobus%2F&amp;psig=AOvVaw2hD-6PJEbF7hcdM_fY_c0o&amp;ust=1559045374696152" TargetMode="Externa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m/url?sa=i&amp;rct=j&amp;q=&amp;esrc=s&amp;source=images&amp;cd=&amp;ved=2ahUKEwikjc-U17viAhUI2VkKHfSEAP0QjRx6BAgBEAU&amp;url=http%3A%2F%2Fwww.stua.com%2Fdesign%2Fglobus%2F&amp;psig=AOvVaw2hD-6PJEbF7hcdM_fY_c0o&amp;ust=1559045374696152"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google.ca/search?q=sperling+prevention+of+dementia&amp;client=firefox-b&amp;dcr=0&amp;tbm=vid&amp;ei=WDsxWs6sK8bFmwHQiaCQCw&amp;start=10&amp;sa=N&amp;biw=987&amp;bih=733&amp;dpr=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www.google.com/imgres?imgurl=http%3A%2F%2Fvtb.r7.com%2F399556%2F2011%2F01%2F31%2F52aa30e7596f99dbbc0037fc%2FER7_RJNOAR_EXERCICIOSIDOSOS_12964735465180.5559043963439763.jpg&amp;imgrefurl=https%3A%2F%2Fnoticias.r7.com%2Frio-de-janeiro%2Frj-no-ar%2Fvideos%2Faula-de-ginastica-em-praia-de-niteroi-rj-atrai-a-terceira-idade-21102015&amp;tbnid=yl2H9Qicf1c7YM&amp;vet=12ahUKEwjK-KWVgL_uAhXCn-AKHZdaBwQQMygDegQIARA0..i&amp;docid=gWuYRbySWpv-JM&amp;w=480&amp;h=270&amp;q=copacabana%20praia%20%2Bginastica%20%2Bterceira%20idade&amp;client=firefox-b-d&amp;ved=2ahUKEwjK-KWVgL_uAhXCn-AKHZdaBwQQMygDegQIARA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indhacks.com/"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imgres?imgurl=https%3A%2F%2Fwww.cobizmag.com%2Fwp-content%2Fuploads%2Fdata-import%2F06063aa7%2F520Methods20to20Enhance20Your20Brain20for20Greater20Productivity.jpg&amp;imgrefurl=https%3A%2F%2Fwww.cobizmag.com%2F5-methods-to-enhance-your-brain-for-greater-productivity%2F&amp;tbnid=fMTcZoKZra-OlM&amp;vet=10CAUQxiAoAmoXChMIiJ7pj9e-7gIVAAAAAB0AAAAAEAg..i&amp;docid=YGe7Jn5KG9m_0M&amp;w=750&amp;h=501&amp;itg=1&amp;q=brain%20as%20muscle&amp;client=firefox-b-d&amp;ved=0CAUQxiAoAmoXChMIiJ7pj9e-7gIVAAAAAB0AAAAAEA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com/imgres?imgurl=https%3A%2F%2Fdoximity-res.cloudinary.com%2Fimage%2Fupload%2Ft_public_profile_photo_320x320%2Fsuu08e9smigtejhjnbrr.jpg&amp;imgrefurl=https%3A%2F%2Fwww.doximity.com%2Fpub%2Frobert-friedland-md&amp;tbnid=RjN9fq-B7jF7_M&amp;vet=10CAMQxiAoAGoXChMIoODXv57v7wIVAAAAAB0AAAAAEAY..i&amp;docid=MybgxNha1dHfaM&amp;w=320&amp;h=320&amp;itg=1&amp;q=rob%20friedland%20neurologist&amp;client=firefox-b-d&amp;ved=0CAMQxiAoAGoXChMIoODXv57v7wIVAAAAAB0AAAAAEA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lobus">
            <a:hlinkClick r:id="rId2"/>
            <a:extLst>
              <a:ext uri="{FF2B5EF4-FFF2-40B4-BE49-F238E27FC236}">
                <a16:creationId xmlns:a16="http://schemas.microsoft.com/office/drawing/2014/main" id="{9B6F7EC2-4484-7D47-BC6D-633705ACEF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97" b="16426"/>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1657"/>
          <a:stretch/>
        </p:blipFill>
        <p:spPr>
          <a:xfrm>
            <a:off x="0" y="3542616"/>
            <a:ext cx="12192000" cy="3315384"/>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C61FBD-1939-2943-9990-81F5A649D413}"/>
              </a:ext>
            </a:extLst>
          </p:cNvPr>
          <p:cNvSpPr>
            <a:spLocks noGrp="1"/>
          </p:cNvSpPr>
          <p:nvPr>
            <p:ph type="ctrTitle"/>
          </p:nvPr>
        </p:nvSpPr>
        <p:spPr>
          <a:xfrm>
            <a:off x="462455" y="4551037"/>
            <a:ext cx="6580895" cy="1750909"/>
          </a:xfrm>
        </p:spPr>
        <p:txBody>
          <a:bodyPr vert="horz" lIns="91440" tIns="45720" rIns="91440" bIns="45720" rtlCol="0" anchor="ctr">
            <a:noAutofit/>
          </a:bodyPr>
          <a:lstStyle/>
          <a:p>
            <a:pPr algn="l"/>
            <a:r>
              <a:rPr lang="en-CA" sz="4000" b="1" dirty="0"/>
              <a:t>Situating the “new dementia” – context and diversity in dementia prevention </a:t>
            </a:r>
            <a:endParaRPr lang="en-US" sz="4000" b="1" dirty="0">
              <a:solidFill>
                <a:srgbClr val="000000"/>
              </a:solidFill>
            </a:endParaRPr>
          </a:p>
        </p:txBody>
      </p:sp>
      <p:sp>
        <p:nvSpPr>
          <p:cNvPr id="3" name="Subtitle 2">
            <a:extLst>
              <a:ext uri="{FF2B5EF4-FFF2-40B4-BE49-F238E27FC236}">
                <a16:creationId xmlns:a16="http://schemas.microsoft.com/office/drawing/2014/main" id="{41A1A666-6ABC-194A-A015-D65208978A92}"/>
              </a:ext>
            </a:extLst>
          </p:cNvPr>
          <p:cNvSpPr>
            <a:spLocks noGrp="1"/>
          </p:cNvSpPr>
          <p:nvPr>
            <p:ph type="subTitle" idx="1"/>
          </p:nvPr>
        </p:nvSpPr>
        <p:spPr>
          <a:xfrm>
            <a:off x="6470247" y="4551037"/>
            <a:ext cx="5259298" cy="2306953"/>
          </a:xfrm>
        </p:spPr>
        <p:txBody>
          <a:bodyPr vert="horz" lIns="91440" tIns="45720" rIns="91440" bIns="45720" rtlCol="0" anchor="ctr">
            <a:normAutofit/>
          </a:bodyPr>
          <a:lstStyle/>
          <a:p>
            <a:r>
              <a:rPr lang="en-US" sz="2800" dirty="0">
                <a:solidFill>
                  <a:srgbClr val="000000"/>
                </a:solidFill>
              </a:rPr>
              <a:t>Annette Leibing, PhD </a:t>
            </a:r>
          </a:p>
          <a:p>
            <a:r>
              <a:rPr lang="en-US" sz="1800" dirty="0">
                <a:solidFill>
                  <a:srgbClr val="000000"/>
                </a:solidFill>
              </a:rPr>
              <a:t>Professor, medical anthropology</a:t>
            </a:r>
          </a:p>
          <a:p>
            <a:r>
              <a:rPr lang="en-US" sz="1800" dirty="0" err="1">
                <a:solidFill>
                  <a:srgbClr val="000000"/>
                </a:solidFill>
              </a:rPr>
              <a:t>Université</a:t>
            </a:r>
            <a:r>
              <a:rPr lang="en-US" sz="1800" dirty="0">
                <a:solidFill>
                  <a:srgbClr val="000000"/>
                </a:solidFill>
              </a:rPr>
              <a:t> de Montréal</a:t>
            </a:r>
          </a:p>
          <a:p>
            <a:r>
              <a:rPr lang="en-US" sz="1400" i="1" dirty="0">
                <a:solidFill>
                  <a:srgbClr val="000000"/>
                </a:solidFill>
              </a:rPr>
              <a:t>Centre de recherche et </a:t>
            </a:r>
            <a:r>
              <a:rPr lang="en-US" sz="1400" i="1" dirty="0" err="1">
                <a:solidFill>
                  <a:srgbClr val="000000"/>
                </a:solidFill>
              </a:rPr>
              <a:t>d’expertise</a:t>
            </a:r>
            <a:r>
              <a:rPr lang="en-US" sz="1400" i="1" dirty="0">
                <a:solidFill>
                  <a:srgbClr val="000000"/>
                </a:solidFill>
              </a:rPr>
              <a:t> </a:t>
            </a:r>
            <a:r>
              <a:rPr lang="en-US" sz="1400" i="1" dirty="0" err="1">
                <a:solidFill>
                  <a:srgbClr val="000000"/>
                </a:solidFill>
              </a:rPr>
              <a:t>en</a:t>
            </a:r>
            <a:r>
              <a:rPr lang="en-US" sz="1400" i="1" dirty="0">
                <a:solidFill>
                  <a:srgbClr val="000000"/>
                </a:solidFill>
              </a:rPr>
              <a:t> </a:t>
            </a:r>
            <a:r>
              <a:rPr lang="en-US" sz="1400" i="1" dirty="0" err="1">
                <a:solidFill>
                  <a:srgbClr val="000000"/>
                </a:solidFill>
              </a:rPr>
              <a:t>gérontologie</a:t>
            </a:r>
            <a:r>
              <a:rPr lang="en-US" sz="1400" i="1" dirty="0">
                <a:solidFill>
                  <a:srgbClr val="000000"/>
                </a:solidFill>
              </a:rPr>
              <a:t> </a:t>
            </a:r>
            <a:r>
              <a:rPr lang="en-US" sz="1400" i="1" dirty="0" err="1">
                <a:solidFill>
                  <a:srgbClr val="000000"/>
                </a:solidFill>
              </a:rPr>
              <a:t>sociale</a:t>
            </a:r>
            <a:r>
              <a:rPr lang="en-US" sz="1400" i="1" dirty="0">
                <a:solidFill>
                  <a:srgbClr val="000000"/>
                </a:solidFill>
              </a:rPr>
              <a:t>  (CREGÉS)</a:t>
            </a:r>
          </a:p>
        </p:txBody>
      </p:sp>
      <p:pic>
        <p:nvPicPr>
          <p:cNvPr id="8" name="Picture 7">
            <a:extLst>
              <a:ext uri="{FF2B5EF4-FFF2-40B4-BE49-F238E27FC236}">
                <a16:creationId xmlns:a16="http://schemas.microsoft.com/office/drawing/2014/main" id="{40997E7C-8026-204F-BA90-78EAEED2C581}"/>
              </a:ext>
            </a:extLst>
          </p:cNvPr>
          <p:cNvPicPr>
            <a:picLocks noChangeAspect="1"/>
          </p:cNvPicPr>
          <p:nvPr/>
        </p:nvPicPr>
        <p:blipFill>
          <a:blip r:embed="rId5"/>
          <a:stretch>
            <a:fillRect/>
          </a:stretch>
        </p:blipFill>
        <p:spPr>
          <a:xfrm>
            <a:off x="10977762" y="5386040"/>
            <a:ext cx="1087174" cy="578638"/>
          </a:xfrm>
          <a:prstGeom prst="rect">
            <a:avLst/>
          </a:prstGeom>
        </p:spPr>
      </p:pic>
      <p:sp>
        <p:nvSpPr>
          <p:cNvPr id="5" name="TextBox 4">
            <a:extLst>
              <a:ext uri="{FF2B5EF4-FFF2-40B4-BE49-F238E27FC236}">
                <a16:creationId xmlns:a16="http://schemas.microsoft.com/office/drawing/2014/main" id="{B2DBDAA0-1873-C94B-98CC-D098CC9CFBCD}"/>
              </a:ext>
            </a:extLst>
          </p:cNvPr>
          <p:cNvSpPr txBox="1"/>
          <p:nvPr/>
        </p:nvSpPr>
        <p:spPr>
          <a:xfrm>
            <a:off x="698500" y="177800"/>
            <a:ext cx="1787733" cy="369332"/>
          </a:xfrm>
          <a:prstGeom prst="rect">
            <a:avLst/>
          </a:prstGeom>
          <a:noFill/>
        </p:spPr>
        <p:txBody>
          <a:bodyPr wrap="none" rtlCol="0">
            <a:spAutoFit/>
          </a:bodyPr>
          <a:lstStyle/>
          <a:p>
            <a:r>
              <a:rPr lang="fr-CA" dirty="0"/>
              <a:t>CCNA, April 2021</a:t>
            </a:r>
          </a:p>
        </p:txBody>
      </p:sp>
    </p:spTree>
    <p:extLst>
      <p:ext uri="{BB962C8B-B14F-4D97-AF65-F5344CB8AC3E}">
        <p14:creationId xmlns:p14="http://schemas.microsoft.com/office/powerpoint/2010/main" val="1494387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D91D-5095-824E-9CF6-29EC4BBCF772}"/>
              </a:ext>
            </a:extLst>
          </p:cNvPr>
          <p:cNvSpPr>
            <a:spLocks noGrp="1"/>
          </p:cNvSpPr>
          <p:nvPr>
            <p:ph type="title"/>
          </p:nvPr>
        </p:nvSpPr>
        <p:spPr/>
        <p:txBody>
          <a:bodyPr/>
          <a:lstStyle/>
          <a:p>
            <a:r>
              <a:rPr lang="fr-CA" dirty="0"/>
              <a:t>2. </a:t>
            </a:r>
            <a:r>
              <a:rPr lang="en-CA" dirty="0"/>
              <a:t>Situating the “new” dementia</a:t>
            </a:r>
            <a:br>
              <a:rPr lang="en-CA" dirty="0"/>
            </a:br>
            <a:endParaRPr lang="fr-CA" dirty="0"/>
          </a:p>
        </p:txBody>
      </p:sp>
      <p:sp>
        <p:nvSpPr>
          <p:cNvPr id="3" name="Content Placeholder 2">
            <a:extLst>
              <a:ext uri="{FF2B5EF4-FFF2-40B4-BE49-F238E27FC236}">
                <a16:creationId xmlns:a16="http://schemas.microsoft.com/office/drawing/2014/main" id="{675E33A1-A905-CE40-AFD3-9E88E2047BE2}"/>
              </a:ext>
            </a:extLst>
          </p:cNvPr>
          <p:cNvSpPr>
            <a:spLocks noGrp="1"/>
          </p:cNvSpPr>
          <p:nvPr>
            <p:ph idx="1"/>
          </p:nvPr>
        </p:nvSpPr>
        <p:spPr/>
        <p:txBody>
          <a:bodyPr/>
          <a:lstStyle/>
          <a:p>
            <a:r>
              <a:rPr lang="fr-CA" dirty="0" err="1"/>
              <a:t>Why</a:t>
            </a:r>
            <a:r>
              <a:rPr lang="fr-CA" dirty="0"/>
              <a:t> </a:t>
            </a:r>
            <a:r>
              <a:rPr lang="fr-CA" dirty="0" err="1"/>
              <a:t>is</a:t>
            </a:r>
            <a:r>
              <a:rPr lang="fr-CA" dirty="0"/>
              <a:t> </a:t>
            </a:r>
            <a:r>
              <a:rPr lang="fr-CA" dirty="0" err="1"/>
              <a:t>this</a:t>
            </a:r>
            <a:r>
              <a:rPr lang="fr-CA" dirty="0"/>
              <a:t> important?</a:t>
            </a:r>
          </a:p>
        </p:txBody>
      </p:sp>
    </p:spTree>
    <p:extLst>
      <p:ext uri="{BB962C8B-B14F-4D97-AF65-F5344CB8AC3E}">
        <p14:creationId xmlns:p14="http://schemas.microsoft.com/office/powerpoint/2010/main" val="11946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lobus">
            <a:hlinkClick r:id="rId2"/>
            <a:extLst>
              <a:ext uri="{FF2B5EF4-FFF2-40B4-BE49-F238E27FC236}">
                <a16:creationId xmlns:a16="http://schemas.microsoft.com/office/drawing/2014/main" id="{0E611238-D314-7249-9FBC-3CB15BBE4B66}"/>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274" r="37822"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1CB678C-7958-6143-BE6A-38CC4C43BED2}"/>
              </a:ext>
            </a:extLst>
          </p:cNvPr>
          <p:cNvSpPr>
            <a:spLocks noGrp="1"/>
          </p:cNvSpPr>
          <p:nvPr>
            <p:ph type="title"/>
          </p:nvPr>
        </p:nvSpPr>
        <p:spPr>
          <a:xfrm>
            <a:off x="422031" y="239151"/>
            <a:ext cx="5186603" cy="1533378"/>
          </a:xfrm>
        </p:spPr>
        <p:txBody>
          <a:bodyPr>
            <a:normAutofit/>
          </a:bodyPr>
          <a:lstStyle/>
          <a:p>
            <a:r>
              <a:rPr lang="fr-CA" dirty="0" err="1">
                <a:solidFill>
                  <a:srgbClr val="000000"/>
                </a:solidFill>
              </a:rPr>
              <a:t>Situating</a:t>
            </a:r>
            <a:r>
              <a:rPr lang="fr-CA" dirty="0">
                <a:solidFill>
                  <a:srgbClr val="000000"/>
                </a:solidFill>
              </a:rPr>
              <a:t> the ‘new’ </a:t>
            </a:r>
            <a:r>
              <a:rPr lang="fr-CA" dirty="0" err="1">
                <a:solidFill>
                  <a:srgbClr val="000000"/>
                </a:solidFill>
              </a:rPr>
              <a:t>dementia</a:t>
            </a:r>
            <a:endParaRPr lang="fr-CA" dirty="0">
              <a:solidFill>
                <a:srgbClr val="000000"/>
              </a:solidFill>
            </a:endParaRPr>
          </a:p>
        </p:txBody>
      </p:sp>
      <p:sp>
        <p:nvSpPr>
          <p:cNvPr id="3" name="Content Placeholder 2">
            <a:extLst>
              <a:ext uri="{FF2B5EF4-FFF2-40B4-BE49-F238E27FC236}">
                <a16:creationId xmlns:a16="http://schemas.microsoft.com/office/drawing/2014/main" id="{609F73E1-6719-B043-BE79-E12A3414C7C3}"/>
              </a:ext>
            </a:extLst>
          </p:cNvPr>
          <p:cNvSpPr>
            <a:spLocks noGrp="1"/>
          </p:cNvSpPr>
          <p:nvPr>
            <p:ph idx="1"/>
          </p:nvPr>
        </p:nvSpPr>
        <p:spPr>
          <a:xfrm>
            <a:off x="253218" y="1969478"/>
            <a:ext cx="5842781" cy="4888512"/>
          </a:xfrm>
        </p:spPr>
        <p:txBody>
          <a:bodyPr anchor="ctr">
            <a:normAutofit fontScale="92500" lnSpcReduction="10000"/>
          </a:bodyPr>
          <a:lstStyle/>
          <a:p>
            <a:pPr marL="0" indent="0">
              <a:buNone/>
            </a:pPr>
            <a:r>
              <a:rPr lang="en-CA" sz="1800" dirty="0">
                <a:solidFill>
                  <a:srgbClr val="000000"/>
                </a:solidFill>
              </a:rPr>
              <a:t>The “new” dementia = internationally circulating hopeful knowledge</a:t>
            </a:r>
          </a:p>
          <a:p>
            <a:pPr marL="0" indent="0">
              <a:buNone/>
            </a:pPr>
            <a:r>
              <a:rPr lang="en-CA" sz="1800" dirty="0">
                <a:solidFill>
                  <a:srgbClr val="000000"/>
                </a:solidFill>
              </a:rPr>
              <a:t>Why the need to situate such knowledge? </a:t>
            </a:r>
          </a:p>
          <a:p>
            <a:pPr marL="0" indent="0">
              <a:buNone/>
            </a:pPr>
            <a:r>
              <a:rPr lang="en-CA" sz="1800" dirty="0">
                <a:solidFill>
                  <a:srgbClr val="000000"/>
                </a:solidFill>
              </a:rPr>
              <a:t>Definition:</a:t>
            </a:r>
          </a:p>
          <a:p>
            <a:r>
              <a:rPr lang="en-US" sz="1800" dirty="0">
                <a:solidFill>
                  <a:srgbClr val="000000"/>
                </a:solidFill>
              </a:rPr>
              <a:t>Chandler and Munday (2011): situatedness is “[t]he dependence of meaning (and/or identity) on the specifics of particular </a:t>
            </a:r>
            <a:r>
              <a:rPr lang="en-US" sz="1800" b="1" dirty="0">
                <a:solidFill>
                  <a:srgbClr val="000000"/>
                </a:solidFill>
              </a:rPr>
              <a:t>sociohistorical, geographical, and cultural contexts, social and power relations, and philosophical and ideological frameworks,</a:t>
            </a:r>
            <a:r>
              <a:rPr lang="en-US" sz="1800" dirty="0">
                <a:solidFill>
                  <a:srgbClr val="000000"/>
                </a:solidFill>
              </a:rPr>
              <a:t> within which the multiple perspectives of social actors are dynamically constructed, negotiated, and contested.”</a:t>
            </a:r>
          </a:p>
          <a:p>
            <a:pPr marL="0" indent="0">
              <a:buNone/>
            </a:pPr>
            <a:endParaRPr lang="en-US" sz="1800" dirty="0">
              <a:solidFill>
                <a:srgbClr val="000000"/>
              </a:solidFill>
            </a:endParaRPr>
          </a:p>
          <a:p>
            <a:r>
              <a:rPr lang="en-US" sz="1800" dirty="0">
                <a:solidFill>
                  <a:srgbClr val="000000"/>
                </a:solidFill>
              </a:rPr>
              <a:t>Donna Haraway (1991):  ‘situated knowledge’ – responsibility and accountability toward multiple existing (or possible) moral narratives</a:t>
            </a:r>
          </a:p>
          <a:p>
            <a:endParaRPr lang="en-US" sz="1800" dirty="0">
              <a:solidFill>
                <a:srgbClr val="000000"/>
              </a:solidFill>
            </a:endParaRPr>
          </a:p>
          <a:p>
            <a:r>
              <a:rPr lang="en-US" sz="1800" dirty="0">
                <a:solidFill>
                  <a:srgbClr val="000000"/>
                </a:solidFill>
              </a:rPr>
              <a:t>Juxtaposing contexts, nuance</a:t>
            </a:r>
            <a:endParaRPr lang="en-CA" sz="1800" dirty="0">
              <a:solidFill>
                <a:srgbClr val="000000"/>
              </a:solidFill>
            </a:endParaRPr>
          </a:p>
          <a:p>
            <a:pPr marL="0" indent="0">
              <a:buNone/>
            </a:pPr>
            <a:endParaRPr lang="en-CA" sz="1300" dirty="0">
              <a:solidFill>
                <a:srgbClr val="000000"/>
              </a:solidFill>
            </a:endParaRPr>
          </a:p>
        </p:txBody>
      </p:sp>
    </p:spTree>
    <p:extLst>
      <p:ext uri="{BB962C8B-B14F-4D97-AF65-F5344CB8AC3E}">
        <p14:creationId xmlns:p14="http://schemas.microsoft.com/office/powerpoint/2010/main" val="2698908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5D4B-AA44-5343-823A-4B689382E82D}"/>
              </a:ext>
            </a:extLst>
          </p:cNvPr>
          <p:cNvSpPr>
            <a:spLocks noGrp="1"/>
          </p:cNvSpPr>
          <p:nvPr>
            <p:ph type="title"/>
          </p:nvPr>
        </p:nvSpPr>
        <p:spPr/>
        <p:txBody>
          <a:bodyPr/>
          <a:lstStyle/>
          <a:p>
            <a:r>
              <a:rPr lang="fr-CA" dirty="0"/>
              <a:t>2.a </a:t>
            </a:r>
            <a:r>
              <a:rPr lang="en-CA" dirty="0"/>
              <a:t>Situating epidemiological studies</a:t>
            </a:r>
            <a:br>
              <a:rPr lang="en-CA" dirty="0"/>
            </a:br>
            <a:endParaRPr lang="fr-CA" dirty="0"/>
          </a:p>
        </p:txBody>
      </p:sp>
      <p:sp>
        <p:nvSpPr>
          <p:cNvPr id="3" name="Content Placeholder 2">
            <a:extLst>
              <a:ext uri="{FF2B5EF4-FFF2-40B4-BE49-F238E27FC236}">
                <a16:creationId xmlns:a16="http://schemas.microsoft.com/office/drawing/2014/main" id="{A546684C-A07C-1843-97C3-4431FA03E635}"/>
              </a:ext>
            </a:extLst>
          </p:cNvPr>
          <p:cNvSpPr>
            <a:spLocks noGrp="1"/>
          </p:cNvSpPr>
          <p:nvPr>
            <p:ph idx="1"/>
          </p:nvPr>
        </p:nvSpPr>
        <p:spPr/>
        <p:txBody>
          <a:bodyPr/>
          <a:lstStyle/>
          <a:p>
            <a:endParaRPr lang="fr-CA"/>
          </a:p>
        </p:txBody>
      </p:sp>
    </p:spTree>
    <p:extLst>
      <p:ext uri="{BB962C8B-B14F-4D97-AF65-F5344CB8AC3E}">
        <p14:creationId xmlns:p14="http://schemas.microsoft.com/office/powerpoint/2010/main" val="2589704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7A63-1C67-CF45-8B5E-37D6D86F62EA}"/>
              </a:ext>
            </a:extLst>
          </p:cNvPr>
          <p:cNvSpPr>
            <a:spLocks noGrp="1"/>
          </p:cNvSpPr>
          <p:nvPr>
            <p:ph type="title"/>
          </p:nvPr>
        </p:nvSpPr>
        <p:spPr/>
        <p:txBody>
          <a:bodyPr>
            <a:normAutofit/>
          </a:bodyPr>
          <a:lstStyle/>
          <a:p>
            <a:r>
              <a:rPr lang="fr-CA" sz="4000" dirty="0" err="1"/>
              <a:t>Epidemiological</a:t>
            </a:r>
            <a:r>
              <a:rPr lang="fr-CA" sz="4000" dirty="0"/>
              <a:t> </a:t>
            </a:r>
            <a:r>
              <a:rPr lang="fr-CA" sz="4000" dirty="0" err="1"/>
              <a:t>studies</a:t>
            </a:r>
            <a:r>
              <a:rPr lang="fr-CA" sz="4000" dirty="0"/>
              <a:t> and </a:t>
            </a:r>
            <a:r>
              <a:rPr lang="fr-CA" sz="4000" dirty="0" err="1"/>
              <a:t>situating</a:t>
            </a:r>
            <a:r>
              <a:rPr lang="fr-CA" sz="4000" dirty="0"/>
              <a:t> social </a:t>
            </a:r>
            <a:r>
              <a:rPr lang="fr-CA" sz="4000" dirty="0" err="1"/>
              <a:t>indicators</a:t>
            </a:r>
            <a:endParaRPr lang="fr-CA" sz="4000" dirty="0"/>
          </a:p>
        </p:txBody>
      </p:sp>
      <p:sp>
        <p:nvSpPr>
          <p:cNvPr id="3" name="Content Placeholder 2">
            <a:extLst>
              <a:ext uri="{FF2B5EF4-FFF2-40B4-BE49-F238E27FC236}">
                <a16:creationId xmlns:a16="http://schemas.microsoft.com/office/drawing/2014/main" id="{D875AAA5-A10F-EC46-9FEB-DD867D1AEEE8}"/>
              </a:ext>
            </a:extLst>
          </p:cNvPr>
          <p:cNvSpPr>
            <a:spLocks noGrp="1"/>
          </p:cNvSpPr>
          <p:nvPr>
            <p:ph idx="1"/>
          </p:nvPr>
        </p:nvSpPr>
        <p:spPr>
          <a:xfrm>
            <a:off x="711200" y="1885070"/>
            <a:ext cx="10642600" cy="5887329"/>
          </a:xfrm>
        </p:spPr>
        <p:txBody>
          <a:bodyPr>
            <a:normAutofit fontScale="70000" lnSpcReduction="20000"/>
          </a:bodyPr>
          <a:lstStyle/>
          <a:p>
            <a:pPr marL="0" indent="0">
              <a:buNone/>
            </a:pPr>
            <a:r>
              <a:rPr lang="en-US" b="1" dirty="0"/>
              <a:t>The  Lancet Global Health</a:t>
            </a:r>
            <a:r>
              <a:rPr lang="en-US" dirty="0"/>
              <a:t>: </a:t>
            </a:r>
            <a:r>
              <a:rPr lang="en-CA" dirty="0"/>
              <a:t>Close to </a:t>
            </a:r>
            <a:r>
              <a:rPr lang="en-CA" u="sng" dirty="0"/>
              <a:t>one in two cases </a:t>
            </a:r>
            <a:r>
              <a:rPr lang="en-CA" dirty="0"/>
              <a:t>of dementia could be preventable in </a:t>
            </a:r>
            <a:r>
              <a:rPr lang="en-CA" u="sng" dirty="0"/>
              <a:t>low- to middle-income countries</a:t>
            </a:r>
            <a:r>
              <a:rPr lang="en-CA" dirty="0"/>
              <a:t> (</a:t>
            </a:r>
            <a:r>
              <a:rPr lang="en-CA" dirty="0" err="1"/>
              <a:t>Mukadam</a:t>
            </a:r>
            <a:r>
              <a:rPr lang="en-CA" dirty="0"/>
              <a:t> et al. 2019)</a:t>
            </a:r>
          </a:p>
          <a:p>
            <a:pPr marL="0" indent="0">
              <a:buNone/>
            </a:pPr>
            <a:endParaRPr lang="en-CA" b="1" dirty="0"/>
          </a:p>
          <a:p>
            <a:pPr marL="0" indent="0">
              <a:buNone/>
            </a:pPr>
            <a:r>
              <a:rPr lang="en-CA" dirty="0"/>
              <a:t>In some (richer) regions of the world dementia incidence rates (some even speak of prevalence) are declining, for instance in </a:t>
            </a:r>
          </a:p>
          <a:p>
            <a:pPr marL="0" indent="0">
              <a:buNone/>
            </a:pPr>
            <a:r>
              <a:rPr lang="en-CA" dirty="0"/>
              <a:t>the US (Manton, Gu and </a:t>
            </a:r>
            <a:r>
              <a:rPr lang="en-CA" dirty="0" err="1"/>
              <a:t>Ukraintseva</a:t>
            </a:r>
            <a:r>
              <a:rPr lang="en-CA" dirty="0"/>
              <a:t> 2005), Holland (</a:t>
            </a:r>
            <a:r>
              <a:rPr lang="en-CA" dirty="0" err="1"/>
              <a:t>Schrijvers</a:t>
            </a:r>
            <a:r>
              <a:rPr lang="en-CA" dirty="0"/>
              <a:t> et al. 2012), Sweden (</a:t>
            </a:r>
            <a:r>
              <a:rPr lang="en-CA" dirty="0" err="1"/>
              <a:t>Qiu</a:t>
            </a:r>
            <a:r>
              <a:rPr lang="en-CA" dirty="0"/>
              <a:t> et al. 2013), and England (Matthews et al. 2013), and others. </a:t>
            </a:r>
          </a:p>
          <a:p>
            <a:pPr marL="0" indent="0">
              <a:buNone/>
            </a:pPr>
            <a:endParaRPr lang="en-CA" b="1" dirty="0"/>
          </a:p>
          <a:p>
            <a:pPr marL="0" indent="0">
              <a:buNone/>
            </a:pPr>
            <a:r>
              <a:rPr lang="en-CA" b="1" dirty="0"/>
              <a:t>Explanation: </a:t>
            </a:r>
            <a:r>
              <a:rPr lang="en-CA" dirty="0"/>
              <a:t>Risk factors are better taken care of</a:t>
            </a:r>
          </a:p>
          <a:p>
            <a:pPr marL="0" indent="0">
              <a:buNone/>
            </a:pPr>
            <a:endParaRPr lang="en-CA" dirty="0"/>
          </a:p>
          <a:p>
            <a:pPr marL="0" indent="0">
              <a:buNone/>
            </a:pPr>
            <a:r>
              <a:rPr lang="en-CA" dirty="0"/>
              <a:t>“The reasons for the decreased incidence are not clear, although several medical interventions that influence blood pressure, cholesterol, and inflammation may have contributed.” (Harvard TH Chan School of Public Health, 2020)</a:t>
            </a:r>
          </a:p>
          <a:p>
            <a:pPr marL="0" indent="0">
              <a:buNone/>
            </a:pPr>
            <a:endParaRPr lang="en-CA" dirty="0"/>
          </a:p>
          <a:p>
            <a:pPr marL="0" indent="0">
              <a:buNone/>
            </a:pPr>
            <a:r>
              <a:rPr lang="en-CA" dirty="0"/>
              <a:t>		</a:t>
            </a:r>
            <a:r>
              <a:rPr lang="en-CA" b="1" dirty="0"/>
              <a:t>Question</a:t>
            </a:r>
            <a:r>
              <a:rPr lang="en-CA" dirty="0"/>
              <a:t>: national or privileged groups in countries with stark  social inequalities?</a:t>
            </a:r>
          </a:p>
          <a:p>
            <a:pPr marL="0" indent="0">
              <a:buNone/>
            </a:pPr>
            <a:endParaRPr lang="en-CA" b="1" dirty="0"/>
          </a:p>
          <a:p>
            <a:pPr marL="0" indent="0">
              <a:buNone/>
            </a:pPr>
            <a:endParaRPr lang="en-CA" b="1" dirty="0"/>
          </a:p>
          <a:p>
            <a:pPr marL="0" indent="0">
              <a:buNone/>
            </a:pPr>
            <a:r>
              <a:rPr lang="en-CA" dirty="0"/>
              <a:t/>
            </a:r>
            <a:br>
              <a:rPr lang="en-CA" dirty="0"/>
            </a:br>
            <a:endParaRPr lang="fr-CA" dirty="0"/>
          </a:p>
        </p:txBody>
      </p:sp>
    </p:spTree>
    <p:extLst>
      <p:ext uri="{BB962C8B-B14F-4D97-AF65-F5344CB8AC3E}">
        <p14:creationId xmlns:p14="http://schemas.microsoft.com/office/powerpoint/2010/main" val="400522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5D538-9314-0647-AF03-C6437EA15E16}"/>
              </a:ext>
            </a:extLst>
          </p:cNvPr>
          <p:cNvSpPr>
            <a:spLocks noGrp="1"/>
          </p:cNvSpPr>
          <p:nvPr>
            <p:ph type="title"/>
          </p:nvPr>
        </p:nvSpPr>
        <p:spPr>
          <a:xfrm>
            <a:off x="838200" y="500062"/>
            <a:ext cx="10673861" cy="1325563"/>
          </a:xfrm>
        </p:spPr>
        <p:txBody>
          <a:bodyPr/>
          <a:lstStyle/>
          <a:p>
            <a:r>
              <a:rPr lang="fr-CA" dirty="0"/>
              <a:t>2.b </a:t>
            </a:r>
            <a:r>
              <a:rPr lang="fr-CA" dirty="0" err="1"/>
              <a:t>Situating</a:t>
            </a:r>
            <a:r>
              <a:rPr lang="fr-CA" dirty="0"/>
              <a:t> </a:t>
            </a:r>
            <a:r>
              <a:rPr lang="en-CA" dirty="0"/>
              <a:t>Intervention studies</a:t>
            </a:r>
            <a:br>
              <a:rPr lang="en-CA" dirty="0"/>
            </a:br>
            <a:endParaRPr lang="fr-CA" dirty="0"/>
          </a:p>
        </p:txBody>
      </p:sp>
      <p:sp>
        <p:nvSpPr>
          <p:cNvPr id="3" name="Content Placeholder 2">
            <a:extLst>
              <a:ext uri="{FF2B5EF4-FFF2-40B4-BE49-F238E27FC236}">
                <a16:creationId xmlns:a16="http://schemas.microsoft.com/office/drawing/2014/main" id="{6673AB93-4607-554B-9254-4F05C877A929}"/>
              </a:ext>
            </a:extLst>
          </p:cNvPr>
          <p:cNvSpPr>
            <a:spLocks noGrp="1"/>
          </p:cNvSpPr>
          <p:nvPr>
            <p:ph idx="1"/>
          </p:nvPr>
        </p:nvSpPr>
        <p:spPr/>
        <p:txBody>
          <a:bodyPr/>
          <a:lstStyle/>
          <a:p>
            <a:endParaRPr lang="fr-CA"/>
          </a:p>
        </p:txBody>
      </p:sp>
    </p:spTree>
    <p:extLst>
      <p:ext uri="{BB962C8B-B14F-4D97-AF65-F5344CB8AC3E}">
        <p14:creationId xmlns:p14="http://schemas.microsoft.com/office/powerpoint/2010/main" val="4236220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B39B-3A8D-7E41-8245-539B2917AADC}"/>
              </a:ext>
            </a:extLst>
          </p:cNvPr>
          <p:cNvSpPr>
            <a:spLocks noGrp="1"/>
          </p:cNvSpPr>
          <p:nvPr>
            <p:ph type="title"/>
          </p:nvPr>
        </p:nvSpPr>
        <p:spPr>
          <a:xfrm>
            <a:off x="838200" y="365125"/>
            <a:ext cx="10515600" cy="1325563"/>
          </a:xfrm>
        </p:spPr>
        <p:txBody>
          <a:bodyPr>
            <a:normAutofit fontScale="90000"/>
          </a:bodyPr>
          <a:lstStyle/>
          <a:p>
            <a:r>
              <a:rPr lang="fr-CA" dirty="0"/>
              <a:t>2.  Intervention </a:t>
            </a:r>
            <a:r>
              <a:rPr lang="fr-CA" dirty="0" err="1"/>
              <a:t>studies</a:t>
            </a:r>
            <a:r>
              <a:rPr lang="fr-CA" dirty="0"/>
              <a:t>: </a:t>
            </a:r>
            <a:br>
              <a:rPr lang="fr-CA" dirty="0"/>
            </a:br>
            <a:r>
              <a:rPr lang="fr-CA" dirty="0"/>
              <a:t>ex., Dutch </a:t>
            </a:r>
            <a:r>
              <a:rPr lang="fr-CA" dirty="0" err="1"/>
              <a:t>PreDIVA</a:t>
            </a:r>
            <a:r>
              <a:rPr lang="fr-CA" dirty="0"/>
              <a:t> </a:t>
            </a:r>
            <a:r>
              <a:rPr lang="fr-CA" dirty="0" err="1"/>
              <a:t>study</a:t>
            </a:r>
            <a:r>
              <a:rPr lang="fr-CA" dirty="0"/>
              <a:t> </a:t>
            </a:r>
            <a:r>
              <a:rPr lang="fr-CA" sz="1800" dirty="0"/>
              <a:t>(</a:t>
            </a:r>
            <a:r>
              <a:rPr lang="en-CA" sz="1800" dirty="0"/>
              <a:t>Prevention of Dementia by Intensive Vascular Care )</a:t>
            </a:r>
            <a:endParaRPr lang="fr-CA" sz="1800" dirty="0"/>
          </a:p>
        </p:txBody>
      </p:sp>
      <p:sp>
        <p:nvSpPr>
          <p:cNvPr id="3" name="Content Placeholder 2">
            <a:extLst>
              <a:ext uri="{FF2B5EF4-FFF2-40B4-BE49-F238E27FC236}">
                <a16:creationId xmlns:a16="http://schemas.microsoft.com/office/drawing/2014/main" id="{EEC130B4-2940-1E41-BA4F-050E6D326BF4}"/>
              </a:ext>
            </a:extLst>
          </p:cNvPr>
          <p:cNvSpPr>
            <a:spLocks noGrp="1"/>
          </p:cNvSpPr>
          <p:nvPr>
            <p:ph idx="1"/>
          </p:nvPr>
        </p:nvSpPr>
        <p:spPr>
          <a:xfrm>
            <a:off x="609600" y="1690688"/>
            <a:ext cx="10744200" cy="4947179"/>
          </a:xfrm>
        </p:spPr>
        <p:txBody>
          <a:bodyPr>
            <a:normAutofit fontScale="85000" lnSpcReduction="20000"/>
          </a:bodyPr>
          <a:lstStyle/>
          <a:p>
            <a:r>
              <a:rPr lang="en-CA" dirty="0"/>
              <a:t>(</a:t>
            </a:r>
            <a:r>
              <a:rPr lang="en-CA" dirty="0" err="1"/>
              <a:t>preDIVA</a:t>
            </a:r>
            <a:r>
              <a:rPr lang="en-CA" dirty="0"/>
              <a:t>) is evaluating the effect of 6–8 years of nurse-led intensive vascular care on incident dementia in community-dwelling older people aged 70–78 years: </a:t>
            </a:r>
          </a:p>
          <a:p>
            <a:r>
              <a:rPr lang="en-CA" dirty="0"/>
              <a:t>4-monthly visits to a practice nurse who gave </a:t>
            </a:r>
            <a:r>
              <a:rPr lang="en-CA" b="1" dirty="0"/>
              <a:t>individually tailored lifestyle advice on smoking, diet, physical activity, weight and blood pressure </a:t>
            </a:r>
            <a:r>
              <a:rPr lang="en-CA" dirty="0"/>
              <a:t>(BP). If indicated, pharmacological treatment was started or optimised according to the prevailing guidelines on cardiovascular risk management .</a:t>
            </a:r>
          </a:p>
          <a:p>
            <a:endParaRPr lang="fr-CA" dirty="0"/>
          </a:p>
          <a:p>
            <a:r>
              <a:rPr lang="en-CA" dirty="0"/>
              <a:t>“Overall, no preventive effect of the intervention was found.” </a:t>
            </a:r>
          </a:p>
          <a:p>
            <a:pPr marL="0" indent="0">
              <a:buNone/>
            </a:pPr>
            <a:r>
              <a:rPr lang="en-CA" dirty="0"/>
              <a:t>   (van </a:t>
            </a:r>
            <a:r>
              <a:rPr lang="en-CA" dirty="0" err="1"/>
              <a:t>Middelaar</a:t>
            </a:r>
            <a:r>
              <a:rPr lang="en-CA" dirty="0"/>
              <a:t> et al. 2018)</a:t>
            </a:r>
          </a:p>
          <a:p>
            <a:pPr marL="0" indent="0">
              <a:buNone/>
            </a:pPr>
            <a:endParaRPr lang="en-CA" dirty="0"/>
          </a:p>
          <a:p>
            <a:r>
              <a:rPr lang="en-CA" dirty="0"/>
              <a:t>The intervention seemed more beneficial in a subgroup of individuals with untreated hypertension who adhered to the intervention.</a:t>
            </a:r>
          </a:p>
          <a:p>
            <a:r>
              <a:rPr lang="en-CA" dirty="0"/>
              <a:t>Explanation: People in Holland have an excellent access to health, social and education system: “a major impact might have been noticeable in the context of a country with a less efficient health care system” (Fagan 2016). </a:t>
            </a:r>
            <a:endParaRPr lang="fr-CA" dirty="0"/>
          </a:p>
        </p:txBody>
      </p:sp>
    </p:spTree>
    <p:extLst>
      <p:ext uri="{BB962C8B-B14F-4D97-AF65-F5344CB8AC3E}">
        <p14:creationId xmlns:p14="http://schemas.microsoft.com/office/powerpoint/2010/main" val="1538443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F107-C82F-9F47-8864-961BA1289FD6}"/>
              </a:ext>
            </a:extLst>
          </p:cNvPr>
          <p:cNvSpPr>
            <a:spLocks noGrp="1"/>
          </p:cNvSpPr>
          <p:nvPr>
            <p:ph type="title"/>
          </p:nvPr>
        </p:nvSpPr>
        <p:spPr/>
        <p:txBody>
          <a:bodyPr/>
          <a:lstStyle/>
          <a:p>
            <a:r>
              <a:rPr lang="fr-CA" dirty="0"/>
              <a:t>Conclusion 1 </a:t>
            </a:r>
            <a:r>
              <a:rPr lang="fr-CA" sz="1600" dirty="0"/>
              <a:t>(</a:t>
            </a:r>
            <a:r>
              <a:rPr lang="fr-CA" sz="1600" dirty="0" err="1"/>
              <a:t>from</a:t>
            </a:r>
            <a:r>
              <a:rPr lang="fr-CA" sz="1600"/>
              <a:t> 2.1 and 2.b)</a:t>
            </a:r>
            <a:r>
              <a:rPr lang="fr-CA"/>
              <a:t>: </a:t>
            </a:r>
            <a:endParaRPr lang="fr-CA" dirty="0"/>
          </a:p>
        </p:txBody>
      </p:sp>
      <p:sp>
        <p:nvSpPr>
          <p:cNvPr id="3" name="Content Placeholder 2">
            <a:extLst>
              <a:ext uri="{FF2B5EF4-FFF2-40B4-BE49-F238E27FC236}">
                <a16:creationId xmlns:a16="http://schemas.microsoft.com/office/drawing/2014/main" id="{7E1E4513-AF30-F147-9A72-5615C223DADD}"/>
              </a:ext>
            </a:extLst>
          </p:cNvPr>
          <p:cNvSpPr>
            <a:spLocks noGrp="1"/>
          </p:cNvSpPr>
          <p:nvPr>
            <p:ph idx="1"/>
          </p:nvPr>
        </p:nvSpPr>
        <p:spPr/>
        <p:txBody>
          <a:bodyPr>
            <a:normAutofit fontScale="92500" lnSpcReduction="10000"/>
          </a:bodyPr>
          <a:lstStyle/>
          <a:p>
            <a:r>
              <a:rPr lang="en-CA" dirty="0"/>
              <a:t>Should there be more public health campaigns (Control your diabetes, stop smoking…)?</a:t>
            </a:r>
            <a:endParaRPr lang="en-CA" b="1" dirty="0"/>
          </a:p>
          <a:p>
            <a:endParaRPr lang="fr-CA" dirty="0"/>
          </a:p>
          <a:p>
            <a:r>
              <a:rPr lang="fr-CA" dirty="0" err="1"/>
              <a:t>Dementia</a:t>
            </a:r>
            <a:r>
              <a:rPr lang="fr-CA" dirty="0"/>
              <a:t> </a:t>
            </a:r>
            <a:r>
              <a:rPr lang="fr-CA" dirty="0" err="1"/>
              <a:t>prevention</a:t>
            </a:r>
            <a:r>
              <a:rPr lang="fr-CA" dirty="0"/>
              <a:t> </a:t>
            </a:r>
            <a:r>
              <a:rPr lang="fr-CA" dirty="0" err="1"/>
              <a:t>is</a:t>
            </a:r>
            <a:r>
              <a:rPr lang="fr-CA" dirty="0"/>
              <a:t> a </a:t>
            </a:r>
            <a:r>
              <a:rPr lang="fr-CA" dirty="0" err="1"/>
              <a:t>deeply</a:t>
            </a:r>
            <a:r>
              <a:rPr lang="fr-CA" dirty="0"/>
              <a:t> social, </a:t>
            </a:r>
            <a:r>
              <a:rPr lang="fr-CA" dirty="0" err="1"/>
              <a:t>political</a:t>
            </a:r>
            <a:r>
              <a:rPr lang="fr-CA" dirty="0"/>
              <a:t> and </a:t>
            </a:r>
            <a:r>
              <a:rPr lang="fr-CA" dirty="0" err="1"/>
              <a:t>economic</a:t>
            </a:r>
            <a:r>
              <a:rPr lang="fr-CA" dirty="0"/>
              <a:t> issue. If good </a:t>
            </a:r>
            <a:r>
              <a:rPr lang="fr-CA" dirty="0" err="1"/>
              <a:t>access</a:t>
            </a:r>
            <a:r>
              <a:rPr lang="fr-CA" dirty="0"/>
              <a:t> to a </a:t>
            </a:r>
            <a:r>
              <a:rPr lang="fr-CA" dirty="0" err="1"/>
              <a:t>well-functioning</a:t>
            </a:r>
            <a:r>
              <a:rPr lang="fr-CA" dirty="0"/>
              <a:t> </a:t>
            </a:r>
            <a:r>
              <a:rPr lang="fr-CA" dirty="0" err="1"/>
              <a:t>health</a:t>
            </a:r>
            <a:r>
              <a:rPr lang="fr-CA" dirty="0"/>
              <a:t> care system </a:t>
            </a:r>
            <a:r>
              <a:rPr lang="fr-CA" dirty="0" err="1"/>
              <a:t>is</a:t>
            </a:r>
            <a:r>
              <a:rPr lang="fr-CA" dirty="0"/>
              <a:t> </a:t>
            </a:r>
            <a:r>
              <a:rPr lang="fr-CA" dirty="0" err="1"/>
              <a:t>so</a:t>
            </a:r>
            <a:r>
              <a:rPr lang="fr-CA" dirty="0"/>
              <a:t> important, </a:t>
            </a:r>
            <a:r>
              <a:rPr lang="fr-CA" dirty="0" err="1"/>
              <a:t>individuaizing</a:t>
            </a:r>
            <a:r>
              <a:rPr lang="fr-CA" dirty="0"/>
              <a:t> public </a:t>
            </a:r>
            <a:r>
              <a:rPr lang="fr-CA" dirty="0" err="1"/>
              <a:t>health</a:t>
            </a:r>
            <a:r>
              <a:rPr lang="fr-CA" dirty="0"/>
              <a:t> </a:t>
            </a:r>
            <a:r>
              <a:rPr lang="fr-CA" dirty="0" err="1"/>
              <a:t>campaigns</a:t>
            </a:r>
            <a:r>
              <a:rPr lang="fr-CA" dirty="0"/>
              <a:t> </a:t>
            </a:r>
            <a:r>
              <a:rPr lang="fr-CA" dirty="0" err="1"/>
              <a:t>will</a:t>
            </a:r>
            <a:r>
              <a:rPr lang="fr-CA" dirty="0"/>
              <a:t> </a:t>
            </a:r>
            <a:r>
              <a:rPr lang="fr-CA" dirty="0" err="1"/>
              <a:t>probably</a:t>
            </a:r>
            <a:r>
              <a:rPr lang="fr-CA" dirty="0"/>
              <a:t> have a </a:t>
            </a:r>
            <a:r>
              <a:rPr lang="fr-CA" dirty="0" err="1"/>
              <a:t>limited</a:t>
            </a:r>
            <a:r>
              <a:rPr lang="fr-CA" dirty="0"/>
              <a:t> </a:t>
            </a:r>
            <a:r>
              <a:rPr lang="fr-CA" dirty="0" err="1"/>
              <a:t>effect</a:t>
            </a:r>
            <a:r>
              <a:rPr lang="fr-CA" dirty="0"/>
              <a:t>.</a:t>
            </a:r>
          </a:p>
          <a:p>
            <a:endParaRPr lang="fr-CA" dirty="0"/>
          </a:p>
          <a:p>
            <a:endParaRPr lang="fr-CA" dirty="0"/>
          </a:p>
          <a:p>
            <a:r>
              <a:rPr lang="en-US" dirty="0" err="1"/>
              <a:t>Strighini</a:t>
            </a:r>
            <a:r>
              <a:rPr lang="en-US" dirty="0"/>
              <a:t> et al. (2017: 2):“socioeconomic adversity should be included as a modifiable risk factor in local and global health strategies, policies, and health-risk surveillance.” </a:t>
            </a:r>
          </a:p>
          <a:p>
            <a:endParaRPr lang="fr-CA" dirty="0"/>
          </a:p>
        </p:txBody>
      </p:sp>
    </p:spTree>
    <p:extLst>
      <p:ext uri="{BB962C8B-B14F-4D97-AF65-F5344CB8AC3E}">
        <p14:creationId xmlns:p14="http://schemas.microsoft.com/office/powerpoint/2010/main" val="380503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402F-CE08-7647-A2D4-CED1E2B06454}"/>
              </a:ext>
            </a:extLst>
          </p:cNvPr>
          <p:cNvSpPr>
            <a:spLocks noGrp="1"/>
          </p:cNvSpPr>
          <p:nvPr>
            <p:ph type="title"/>
          </p:nvPr>
        </p:nvSpPr>
        <p:spPr/>
        <p:txBody>
          <a:bodyPr/>
          <a:lstStyle/>
          <a:p>
            <a:r>
              <a:rPr lang="fr-CA" dirty="0"/>
              <a:t>2.c </a:t>
            </a:r>
            <a:r>
              <a:rPr lang="fr-CA" dirty="0" err="1"/>
              <a:t>Situating</a:t>
            </a:r>
            <a:r>
              <a:rPr lang="fr-CA" dirty="0"/>
              <a:t> </a:t>
            </a:r>
            <a:r>
              <a:rPr lang="fr-CA" dirty="0" err="1"/>
              <a:t>knowledge</a:t>
            </a:r>
            <a:r>
              <a:rPr lang="fr-CA" dirty="0"/>
              <a:t> translation</a:t>
            </a:r>
          </a:p>
        </p:txBody>
      </p:sp>
      <p:sp>
        <p:nvSpPr>
          <p:cNvPr id="3" name="Content Placeholder 2">
            <a:extLst>
              <a:ext uri="{FF2B5EF4-FFF2-40B4-BE49-F238E27FC236}">
                <a16:creationId xmlns:a16="http://schemas.microsoft.com/office/drawing/2014/main" id="{DF60E448-632F-8143-A113-AEA0A22DD625}"/>
              </a:ext>
            </a:extLst>
          </p:cNvPr>
          <p:cNvSpPr>
            <a:spLocks noGrp="1"/>
          </p:cNvSpPr>
          <p:nvPr>
            <p:ph idx="1"/>
          </p:nvPr>
        </p:nvSpPr>
        <p:spPr/>
        <p:txBody>
          <a:bodyPr/>
          <a:lstStyle/>
          <a:p>
            <a:pPr marL="0" indent="0">
              <a:buNone/>
            </a:pPr>
            <a:r>
              <a:rPr lang="fr-CA" dirty="0" err="1"/>
              <a:t>Internationally</a:t>
            </a:r>
            <a:r>
              <a:rPr lang="fr-CA" dirty="0"/>
              <a:t> </a:t>
            </a:r>
            <a:r>
              <a:rPr lang="fr-CA" dirty="0" err="1"/>
              <a:t>circulating</a:t>
            </a:r>
            <a:r>
              <a:rPr lang="fr-CA" dirty="0"/>
              <a:t> </a:t>
            </a:r>
            <a:r>
              <a:rPr lang="fr-CA" dirty="0" err="1"/>
              <a:t>knowledge</a:t>
            </a:r>
            <a:r>
              <a:rPr lang="fr-CA" dirty="0"/>
              <a:t> and local translations?</a:t>
            </a:r>
          </a:p>
          <a:p>
            <a:pPr marL="0" indent="0">
              <a:buNone/>
            </a:pPr>
            <a:endParaRPr lang="fr-CA" dirty="0"/>
          </a:p>
          <a:p>
            <a:pPr marL="0" indent="0">
              <a:buNone/>
            </a:pPr>
            <a:r>
              <a:rPr lang="fr-CA" dirty="0"/>
              <a:t>(</a:t>
            </a:r>
            <a:r>
              <a:rPr lang="fr-CA" dirty="0" err="1"/>
              <a:t>e.g</a:t>
            </a:r>
            <a:r>
              <a:rPr lang="fr-CA" dirty="0"/>
              <a:t>., </a:t>
            </a:r>
            <a:r>
              <a:rPr lang="fr-CA" dirty="0" err="1"/>
              <a:t>situating</a:t>
            </a:r>
            <a:r>
              <a:rPr lang="fr-CA" dirty="0"/>
              <a:t> </a:t>
            </a:r>
            <a:r>
              <a:rPr lang="fr-CA" dirty="0" err="1"/>
              <a:t>bioethics</a:t>
            </a:r>
            <a:r>
              <a:rPr lang="fr-CA" dirty="0"/>
              <a:t>)</a:t>
            </a:r>
          </a:p>
        </p:txBody>
      </p:sp>
    </p:spTree>
    <p:extLst>
      <p:ext uri="{BB962C8B-B14F-4D97-AF65-F5344CB8AC3E}">
        <p14:creationId xmlns:p14="http://schemas.microsoft.com/office/powerpoint/2010/main" val="1319713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6CB1-E8C8-4751-B6A6-46B2D1E72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9E46B-67A3-0446-AAE4-32A683B9FA5D}"/>
              </a:ext>
            </a:extLst>
          </p:cNvPr>
          <p:cNvSpPr>
            <a:spLocks noGrp="1"/>
          </p:cNvSpPr>
          <p:nvPr>
            <p:ph type="title"/>
          </p:nvPr>
        </p:nvSpPr>
        <p:spPr>
          <a:xfrm>
            <a:off x="429768" y="411480"/>
            <a:ext cx="11131298" cy="1106424"/>
          </a:xfrm>
        </p:spPr>
        <p:txBody>
          <a:bodyPr>
            <a:normAutofit/>
          </a:bodyPr>
          <a:lstStyle/>
          <a:p>
            <a:r>
              <a:rPr lang="fr-CA" sz="3600" dirty="0" err="1"/>
              <a:t>Hopeful</a:t>
            </a:r>
            <a:r>
              <a:rPr lang="fr-CA" sz="3600" dirty="0"/>
              <a:t> message</a:t>
            </a:r>
          </a:p>
        </p:txBody>
      </p:sp>
      <p:sp>
        <p:nvSpPr>
          <p:cNvPr id="16" name="Rectangle 15">
            <a:extLst>
              <a:ext uri="{FF2B5EF4-FFF2-40B4-BE49-F238E27FC236}">
                <a16:creationId xmlns:a16="http://schemas.microsoft.com/office/drawing/2014/main" id="{90C0C0D1-E79A-41FF-8322-256F6DD1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up of a book&#10;&#10;Description automatically generated with low confidence">
            <a:extLst>
              <a:ext uri="{FF2B5EF4-FFF2-40B4-BE49-F238E27FC236}">
                <a16:creationId xmlns:a16="http://schemas.microsoft.com/office/drawing/2014/main" id="{3670A1CB-4957-E54C-8904-73DC06FCBEE1}"/>
              </a:ext>
            </a:extLst>
          </p:cNvPr>
          <p:cNvPicPr>
            <a:picLocks noChangeAspect="1"/>
          </p:cNvPicPr>
          <p:nvPr/>
        </p:nvPicPr>
        <p:blipFill rotWithShape="1">
          <a:blip r:embed="rId2"/>
          <a:srcRect l="759" r="106" b="4"/>
          <a:stretch/>
        </p:blipFill>
        <p:spPr>
          <a:xfrm rot="5400000">
            <a:off x="-120585" y="2272274"/>
            <a:ext cx="4520560" cy="341985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30005A5-FE15-8748-8EF3-CEAE505B318E}"/>
              </a:ext>
            </a:extLst>
          </p:cNvPr>
          <p:cNvPicPr>
            <a:picLocks noChangeAspect="1"/>
          </p:cNvPicPr>
          <p:nvPr/>
        </p:nvPicPr>
        <p:blipFill rotWithShape="1">
          <a:blip r:embed="rId3"/>
          <a:srcRect r="882"/>
          <a:stretch/>
        </p:blipFill>
        <p:spPr>
          <a:xfrm rot="5400000">
            <a:off x="3676855" y="2271904"/>
            <a:ext cx="4520560" cy="3420596"/>
          </a:xfrm>
          <a:prstGeom prst="rect">
            <a:avLst/>
          </a:prstGeom>
        </p:spPr>
      </p:pic>
      <p:sp useBgFill="1">
        <p:nvSpPr>
          <p:cNvPr id="18" name="Rectangle 17">
            <a:extLst>
              <a:ext uri="{FF2B5EF4-FFF2-40B4-BE49-F238E27FC236}">
                <a16:creationId xmlns:a16="http://schemas.microsoft.com/office/drawing/2014/main" id="{395FA420-5595-49D1-9D5F-79EC43B555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543C8B68-8304-4D4F-BAC5-0DA3483B4933}"/>
              </a:ext>
            </a:extLst>
          </p:cNvPr>
          <p:cNvSpPr>
            <a:spLocks noGrp="1"/>
          </p:cNvSpPr>
          <p:nvPr>
            <p:ph idx="1"/>
          </p:nvPr>
        </p:nvSpPr>
        <p:spPr>
          <a:xfrm>
            <a:off x="8309348" y="2020824"/>
            <a:ext cx="2956060" cy="3959352"/>
          </a:xfrm>
        </p:spPr>
        <p:txBody>
          <a:bodyPr anchor="ctr">
            <a:normAutofit/>
          </a:bodyPr>
          <a:lstStyle/>
          <a:p>
            <a:r>
              <a:rPr lang="en-US" sz="1800" dirty="0"/>
              <a:t>“The first program to prevent and to cure dementia”</a:t>
            </a:r>
          </a:p>
          <a:p>
            <a:endParaRPr lang="en-US" sz="1800" dirty="0"/>
          </a:p>
          <a:p>
            <a:r>
              <a:rPr lang="en-US" sz="1800" dirty="0"/>
              <a:t>“Alzheimer’s is not an inescapable destiny anymore.”</a:t>
            </a:r>
          </a:p>
        </p:txBody>
      </p:sp>
    </p:spTree>
    <p:extLst>
      <p:ext uri="{BB962C8B-B14F-4D97-AF65-F5344CB8AC3E}">
        <p14:creationId xmlns:p14="http://schemas.microsoft.com/office/powerpoint/2010/main" val="111852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564D-1729-E747-9F10-E7D744EA5D39}"/>
              </a:ext>
            </a:extLst>
          </p:cNvPr>
          <p:cNvSpPr>
            <a:spLocks noGrp="1"/>
          </p:cNvSpPr>
          <p:nvPr>
            <p:ph type="title"/>
          </p:nvPr>
        </p:nvSpPr>
        <p:spPr/>
        <p:txBody>
          <a:bodyPr/>
          <a:lstStyle/>
          <a:p>
            <a:r>
              <a:rPr lang="en-US" dirty="0"/>
              <a:t>Different messages?</a:t>
            </a:r>
          </a:p>
        </p:txBody>
      </p:sp>
      <p:sp>
        <p:nvSpPr>
          <p:cNvPr id="3" name="Content Placeholder 2">
            <a:extLst>
              <a:ext uri="{FF2B5EF4-FFF2-40B4-BE49-F238E27FC236}">
                <a16:creationId xmlns:a16="http://schemas.microsoft.com/office/drawing/2014/main" id="{F7432D20-9A5B-0444-BC28-A489B4C4E0A7}"/>
              </a:ext>
            </a:extLst>
          </p:cNvPr>
          <p:cNvSpPr>
            <a:spLocks noGrp="1"/>
          </p:cNvSpPr>
          <p:nvPr>
            <p:ph idx="1"/>
          </p:nvPr>
        </p:nvSpPr>
        <p:spPr/>
        <p:txBody>
          <a:bodyPr/>
          <a:lstStyle/>
          <a:p>
            <a:r>
              <a:rPr lang="en-US" dirty="0">
                <a:hlinkClick r:id="rId2"/>
              </a:rPr>
              <a:t>https://www.google.ca/search?q=sperling+prevention+of+dementia&amp;client=firefox-b&amp;dcr=0&amp;tbm=vid&amp;ei=WDsxWs6sK8bFmwHQiaCQCw&amp;start=10&amp;sa=N&amp;biw=987&amp;bih=733&amp;dpr=1</a:t>
            </a:r>
            <a:endParaRPr lang="en-US" dirty="0"/>
          </a:p>
          <a:p>
            <a:pPr marL="0" indent="0">
              <a:buNone/>
            </a:pPr>
            <a:r>
              <a:rPr lang="en-US" dirty="0"/>
              <a:t>  </a:t>
            </a:r>
            <a:r>
              <a:rPr lang="en-US" sz="2400" dirty="0" err="1"/>
              <a:t>Reisa</a:t>
            </a:r>
            <a:r>
              <a:rPr lang="en-US" sz="2400" dirty="0"/>
              <a:t> Sperling: prevention as a cocktail of medications, comparable to   AIDS</a:t>
            </a:r>
          </a:p>
          <a:p>
            <a:endParaRPr lang="en-US" dirty="0"/>
          </a:p>
          <a:p>
            <a:r>
              <a:rPr lang="en-US" dirty="0"/>
              <a:t>http://</a:t>
            </a:r>
            <a:r>
              <a:rPr lang="en-US" dirty="0" err="1"/>
              <a:t>www.euronews.com</a:t>
            </a:r>
            <a:r>
              <a:rPr lang="en-US" dirty="0"/>
              <a:t>/2017/07/20/nine-steps-to-dementia-prevention</a:t>
            </a:r>
          </a:p>
          <a:p>
            <a:pPr marL="0" indent="0">
              <a:buNone/>
            </a:pPr>
            <a:endParaRPr lang="en-US" dirty="0"/>
          </a:p>
        </p:txBody>
      </p:sp>
    </p:spTree>
    <p:extLst>
      <p:ext uri="{BB962C8B-B14F-4D97-AF65-F5344CB8AC3E}">
        <p14:creationId xmlns:p14="http://schemas.microsoft.com/office/powerpoint/2010/main" val="417440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6FC0-A721-7F4C-BA2E-6790942FFA8A}"/>
              </a:ext>
            </a:extLst>
          </p:cNvPr>
          <p:cNvSpPr>
            <a:spLocks noGrp="1"/>
          </p:cNvSpPr>
          <p:nvPr>
            <p:ph type="title"/>
          </p:nvPr>
        </p:nvSpPr>
        <p:spPr/>
        <p:txBody>
          <a:bodyPr/>
          <a:lstStyle/>
          <a:p>
            <a:r>
              <a:rPr lang="fr-CA" dirty="0" err="1"/>
              <a:t>Situating</a:t>
            </a:r>
            <a:r>
              <a:rPr lang="fr-CA" dirty="0"/>
              <a:t> </a:t>
            </a:r>
            <a:r>
              <a:rPr lang="fr-CA" dirty="0" err="1"/>
              <a:t>myself</a:t>
            </a:r>
            <a:r>
              <a:rPr lang="fr-CA" dirty="0"/>
              <a:t> </a:t>
            </a:r>
            <a:r>
              <a:rPr lang="en-CA" sz="2400" dirty="0"/>
              <a:t>(“without crossing over”)</a:t>
            </a:r>
          </a:p>
        </p:txBody>
      </p:sp>
      <p:sp>
        <p:nvSpPr>
          <p:cNvPr id="3" name="Content Placeholder 2">
            <a:extLst>
              <a:ext uri="{FF2B5EF4-FFF2-40B4-BE49-F238E27FC236}">
                <a16:creationId xmlns:a16="http://schemas.microsoft.com/office/drawing/2014/main" id="{42DA4263-E48C-6348-B472-32AD2F94761E}"/>
              </a:ext>
            </a:extLst>
          </p:cNvPr>
          <p:cNvSpPr>
            <a:spLocks noGrp="1"/>
          </p:cNvSpPr>
          <p:nvPr>
            <p:ph idx="1"/>
          </p:nvPr>
        </p:nvSpPr>
        <p:spPr/>
        <p:txBody>
          <a:bodyPr>
            <a:normAutofit lnSpcReduction="10000"/>
          </a:bodyPr>
          <a:lstStyle/>
          <a:p>
            <a:endParaRPr lang="en-US" b="1" dirty="0"/>
          </a:p>
          <a:p>
            <a:r>
              <a:rPr lang="en-US" b="1" dirty="0"/>
              <a:t>studies of health </a:t>
            </a:r>
            <a:r>
              <a:rPr lang="en-US" b="1" dirty="0">
                <a:solidFill>
                  <a:srgbClr val="FF0000"/>
                </a:solidFill>
              </a:rPr>
              <a:t>X</a:t>
            </a:r>
            <a:endParaRPr lang="en-US" dirty="0">
              <a:solidFill>
                <a:srgbClr val="FF0000"/>
              </a:solidFill>
            </a:endParaRPr>
          </a:p>
          <a:p>
            <a:r>
              <a:rPr lang="en-US" b="1" dirty="0"/>
              <a:t>studies for health </a:t>
            </a:r>
            <a:r>
              <a:rPr lang="en-US" sz="1200" dirty="0"/>
              <a:t>(thinking within the same paradigm)</a:t>
            </a:r>
            <a:endParaRPr lang="en-US" b="1" dirty="0"/>
          </a:p>
          <a:p>
            <a:endParaRPr lang="en-US" b="1" dirty="0"/>
          </a:p>
          <a:p>
            <a:pPr marL="0" indent="0">
              <a:buNone/>
            </a:pPr>
            <a:endParaRPr lang="en-US" b="1" dirty="0"/>
          </a:p>
          <a:p>
            <a:pPr marL="0" indent="0">
              <a:buNone/>
            </a:pPr>
            <a:endParaRPr lang="en-US" b="1" dirty="0"/>
          </a:p>
          <a:p>
            <a:r>
              <a:rPr lang="en-CA" sz="2000" dirty="0"/>
              <a:t>“Si </a:t>
            </a:r>
            <a:r>
              <a:rPr lang="en-CA" sz="2000" dirty="0" err="1"/>
              <a:t>elle</a:t>
            </a:r>
            <a:r>
              <a:rPr lang="en-CA" sz="2000" dirty="0"/>
              <a:t> </a:t>
            </a:r>
            <a:r>
              <a:rPr lang="en-CA" sz="2000" dirty="0" err="1"/>
              <a:t>réussit</a:t>
            </a:r>
            <a:r>
              <a:rPr lang="en-CA" sz="2000" dirty="0"/>
              <a:t>, les deux parties se </a:t>
            </a:r>
            <a:r>
              <a:rPr lang="en-CA" sz="2000" dirty="0" err="1"/>
              <a:t>découvriront</a:t>
            </a:r>
            <a:r>
              <a:rPr lang="en-CA" sz="2000" dirty="0"/>
              <a:t> </a:t>
            </a:r>
            <a:r>
              <a:rPr lang="en-CA" sz="2000" i="1" dirty="0" err="1"/>
              <a:t>différentes</a:t>
            </a:r>
            <a:r>
              <a:rPr lang="en-CA" sz="2000" i="1" dirty="0"/>
              <a:t> </a:t>
            </a:r>
            <a:r>
              <a:rPr lang="en-CA" sz="2000" i="1" dirty="0" err="1"/>
              <a:t>d’elles-mêmes</a:t>
            </a:r>
            <a:r>
              <a:rPr lang="en-CA" sz="2000" dirty="0"/>
              <a:t>, </a:t>
            </a:r>
            <a:r>
              <a:rPr lang="en-CA" sz="2000" dirty="0" err="1"/>
              <a:t>différentes</a:t>
            </a:r>
            <a:r>
              <a:rPr lang="en-CA" sz="2000" dirty="0"/>
              <a:t> de </a:t>
            </a:r>
            <a:r>
              <a:rPr lang="en-CA" sz="2000" dirty="0" err="1"/>
              <a:t>ce</a:t>
            </a:r>
            <a:r>
              <a:rPr lang="en-CA" sz="2000" dirty="0"/>
              <a:t> </a:t>
            </a:r>
            <a:r>
              <a:rPr lang="en-CA" sz="2000" dirty="0" err="1"/>
              <a:t>qu’elles</a:t>
            </a:r>
            <a:r>
              <a:rPr lang="en-CA" sz="2000" dirty="0"/>
              <a:t> </a:t>
            </a:r>
            <a:r>
              <a:rPr lang="en-CA" sz="2000" dirty="0" err="1"/>
              <a:t>croyaient</a:t>
            </a:r>
            <a:r>
              <a:rPr lang="en-CA" sz="2000" dirty="0"/>
              <a:t> </a:t>
            </a:r>
            <a:r>
              <a:rPr lang="en-CA" sz="2000" dirty="0" err="1"/>
              <a:t>être</a:t>
            </a:r>
            <a:r>
              <a:rPr lang="en-CA" sz="2000" dirty="0"/>
              <a:t>.” </a:t>
            </a:r>
            <a:r>
              <a:rPr lang="en-CA" sz="1600" dirty="0"/>
              <a:t>(Patrice </a:t>
            </a:r>
            <a:r>
              <a:rPr lang="en-CA" sz="1600" dirty="0" err="1"/>
              <a:t>Maniglier</a:t>
            </a:r>
            <a:r>
              <a:rPr lang="en-CA" sz="1600" dirty="0"/>
              <a:t>, 2017)</a:t>
            </a:r>
          </a:p>
          <a:p>
            <a:pPr marL="0" indent="0">
              <a:buNone/>
            </a:pPr>
            <a:endParaRPr lang="en-CA" sz="1600" dirty="0"/>
          </a:p>
          <a:p>
            <a:r>
              <a:rPr lang="en-CA" sz="1600" dirty="0"/>
              <a:t>Gillian Einstein and Neil Cashman (CCNA  talk): feminist theory and physiological body.</a:t>
            </a:r>
            <a:endParaRPr lang="en-US" sz="1600" dirty="0"/>
          </a:p>
          <a:p>
            <a:pPr marL="0" indent="0">
              <a:buNone/>
            </a:pPr>
            <a:endParaRPr lang="en-US" b="1" dirty="0"/>
          </a:p>
          <a:p>
            <a:endParaRPr lang="en-US" dirty="0"/>
          </a:p>
          <a:p>
            <a:endParaRPr lang="fr-CA" dirty="0"/>
          </a:p>
        </p:txBody>
      </p:sp>
    </p:spTree>
    <p:extLst>
      <p:ext uri="{BB962C8B-B14F-4D97-AF65-F5344CB8AC3E}">
        <p14:creationId xmlns:p14="http://schemas.microsoft.com/office/powerpoint/2010/main" val="241666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6C04-76AB-AF43-92B3-7E6B855CF235}"/>
              </a:ext>
            </a:extLst>
          </p:cNvPr>
          <p:cNvSpPr>
            <a:spLocks noGrp="1"/>
          </p:cNvSpPr>
          <p:nvPr>
            <p:ph type="title"/>
          </p:nvPr>
        </p:nvSpPr>
        <p:spPr>
          <a:xfrm>
            <a:off x="838200" y="365125"/>
            <a:ext cx="10515600" cy="941161"/>
          </a:xfrm>
        </p:spPr>
        <p:txBody>
          <a:bodyPr>
            <a:normAutofit fontScale="90000"/>
          </a:bodyPr>
          <a:lstStyle/>
          <a:p>
            <a:pPr algn="ctr"/>
            <a:r>
              <a:rPr lang="en-US" sz="3200" dirty="0"/>
              <a:t>National contexts, </a:t>
            </a:r>
            <a:r>
              <a:rPr lang="en-US" sz="3200" dirty="0" err="1"/>
              <a:t>cont</a:t>
            </a:r>
            <a:r>
              <a:rPr lang="en-US" sz="3200" dirty="0"/>
              <a:t>: </a:t>
            </a:r>
            <a:r>
              <a:rPr lang="en-US" dirty="0"/>
              <a:t/>
            </a:r>
            <a:br>
              <a:rPr lang="en-US" dirty="0"/>
            </a:br>
            <a:r>
              <a:rPr lang="en-US" sz="3600" dirty="0"/>
              <a:t>Larger trials US vs. EU, cont.</a:t>
            </a:r>
          </a:p>
        </p:txBody>
      </p:sp>
      <p:graphicFrame>
        <p:nvGraphicFramePr>
          <p:cNvPr id="5" name="Content Placeholder 4">
            <a:extLst>
              <a:ext uri="{FF2B5EF4-FFF2-40B4-BE49-F238E27FC236}">
                <a16:creationId xmlns:a16="http://schemas.microsoft.com/office/drawing/2014/main" id="{C74A3326-75E1-9644-B0B1-F6459EAEE62F}"/>
              </a:ext>
            </a:extLst>
          </p:cNvPr>
          <p:cNvGraphicFramePr>
            <a:graphicFrameLocks noGrp="1"/>
          </p:cNvGraphicFramePr>
          <p:nvPr>
            <p:ph idx="1"/>
          </p:nvPr>
        </p:nvGraphicFramePr>
        <p:xfrm>
          <a:off x="1428749" y="1690689"/>
          <a:ext cx="9058275" cy="4509240"/>
        </p:xfrm>
        <a:graphic>
          <a:graphicData uri="http://schemas.openxmlformats.org/drawingml/2006/table">
            <a:tbl>
              <a:tblPr>
                <a:tableStyleId>{5C22544A-7EE6-4342-B048-85BDC9FD1C3A}</a:tableStyleId>
              </a:tblPr>
              <a:tblGrid>
                <a:gridCol w="1797356">
                  <a:extLst>
                    <a:ext uri="{9D8B030D-6E8A-4147-A177-3AD203B41FA5}">
                      <a16:colId xmlns:a16="http://schemas.microsoft.com/office/drawing/2014/main" val="1188543321"/>
                    </a:ext>
                  </a:extLst>
                </a:gridCol>
                <a:gridCol w="2449848">
                  <a:extLst>
                    <a:ext uri="{9D8B030D-6E8A-4147-A177-3AD203B41FA5}">
                      <a16:colId xmlns:a16="http://schemas.microsoft.com/office/drawing/2014/main" val="945059919"/>
                    </a:ext>
                  </a:extLst>
                </a:gridCol>
                <a:gridCol w="1985257">
                  <a:extLst>
                    <a:ext uri="{9D8B030D-6E8A-4147-A177-3AD203B41FA5}">
                      <a16:colId xmlns:a16="http://schemas.microsoft.com/office/drawing/2014/main" val="1572836817"/>
                    </a:ext>
                  </a:extLst>
                </a:gridCol>
                <a:gridCol w="2825814">
                  <a:extLst>
                    <a:ext uri="{9D8B030D-6E8A-4147-A177-3AD203B41FA5}">
                      <a16:colId xmlns:a16="http://schemas.microsoft.com/office/drawing/2014/main" val="2630761743"/>
                    </a:ext>
                  </a:extLst>
                </a:gridCol>
              </a:tblGrid>
              <a:tr h="1440920">
                <a:tc>
                  <a:txBody>
                    <a:bodyPr/>
                    <a:lstStyle/>
                    <a:p>
                      <a:pPr>
                        <a:spcBef>
                          <a:spcPts val="500"/>
                        </a:spcBef>
                        <a:spcAft>
                          <a:spcPts val="0"/>
                        </a:spcAft>
                      </a:pPr>
                      <a:r>
                        <a:rPr lang="en-US" sz="1400" dirty="0">
                          <a:effectLst/>
                        </a:rPr>
                        <a:t>A4 trial (Anti-Amyloid Treatment in Asymptomatic Alzheimer’s)</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solidFill>
                            <a:schemeClr val="accent1"/>
                          </a:solidFill>
                          <a:effectLst/>
                        </a:rPr>
                        <a:t>One drug</a:t>
                      </a:r>
                      <a:endParaRPr lang="en-CA" sz="1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r>
                        <a:rPr lang="en-US" sz="1400">
                          <a:effectLst/>
                        </a:rPr>
                        <a:t>… whether an anti-amyloid antibody can slow memory loss caused by Alzheimer’s disease..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r>
                        <a:rPr lang="en-US" sz="1400" dirty="0">
                          <a:effectLst/>
                        </a:rPr>
                        <a:t>FINGER (Finnish Geriatric Intervention Study to Prevent Cognitive Impairment and Disability)</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solidFill>
                            <a:srgbClr val="C00000"/>
                          </a:solidFill>
                          <a:effectLst/>
                        </a:rPr>
                        <a:t>Lifestyle/cardio-vascular</a:t>
                      </a:r>
                      <a:endParaRPr lang="en-CA"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r>
                        <a:rPr lang="en-US" sz="1400">
                          <a:effectLst/>
                        </a:rPr>
                        <a:t>A 2-year multidomain intervention including nutritional guidance, physical activity, cognitive training, increased social activity, and intensive monitoring and management of metabolic and vascular risk factors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extLst>
                  <a:ext uri="{0D108BD9-81ED-4DB2-BD59-A6C34878D82A}">
                    <a16:rowId xmlns:a16="http://schemas.microsoft.com/office/drawing/2014/main" val="2712104436"/>
                  </a:ext>
                </a:extLst>
              </a:tr>
              <a:tr h="212721">
                <a:tc>
                  <a:txBody>
                    <a:bodyPr/>
                    <a:lstStyle/>
                    <a:p>
                      <a:pPr>
                        <a:spcBef>
                          <a:spcPts val="500"/>
                        </a:spcBef>
                        <a:spcAft>
                          <a:spcPts val="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extLst>
                  <a:ext uri="{0D108BD9-81ED-4DB2-BD59-A6C34878D82A}">
                    <a16:rowId xmlns:a16="http://schemas.microsoft.com/office/drawing/2014/main" val="4013402557"/>
                  </a:ext>
                </a:extLst>
              </a:tr>
              <a:tr h="2846404">
                <a:tc>
                  <a:txBody>
                    <a:bodyPr/>
                    <a:lstStyle/>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effectLst/>
                        </a:rPr>
                        <a:t>Autosomal Dominant Alzheimer's Disease (ADAD) Trial</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solidFill>
                            <a:schemeClr val="accent1"/>
                          </a:solidFill>
                          <a:effectLst/>
                        </a:rPr>
                        <a:t>One drug</a:t>
                      </a:r>
                      <a:endParaRPr lang="en-CA" sz="1400" dirty="0">
                        <a:solidFill>
                          <a:schemeClr val="accent1"/>
                        </a:solidFill>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effectLst/>
                        </a:rPr>
                        <a:t> </a:t>
                      </a:r>
                      <a:endParaRPr lang="en-CA" sz="1400" dirty="0">
                        <a:effectLst/>
                      </a:endParaRPr>
                    </a:p>
                  </a:txBody>
                  <a:tcPr marL="21171" marR="21171" marT="0" marB="0"/>
                </a:tc>
                <a:tc>
                  <a:txBody>
                    <a:bodyPr/>
                    <a:lstStyle/>
                    <a:p>
                      <a:pPr>
                        <a:spcBef>
                          <a:spcPts val="500"/>
                        </a:spcBef>
                        <a:spcAft>
                          <a:spcPts val="0"/>
                        </a:spcAft>
                      </a:pPr>
                      <a:r>
                        <a:rPr lang="en-US" sz="1400" dirty="0">
                          <a:effectLst/>
                        </a:rPr>
                        <a:t>This study focuses on whether two investigational drugs – an active immunotherapy (CAD106) and a BACE (beta-secretase 1) inhibitor (CNP520) – can prevent or delay the onset of Alzheimer’s symptoms.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r>
                        <a:rPr lang="en-US" sz="1400" dirty="0">
                          <a:effectLst/>
                        </a:rPr>
                        <a:t>PREVENT Dementia study</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effectLst/>
                        </a:rPr>
                        <a:t> </a:t>
                      </a:r>
                      <a:endParaRPr lang="en-CA" sz="1400" dirty="0">
                        <a:effectLst/>
                      </a:endParaRPr>
                    </a:p>
                    <a:p>
                      <a:pPr>
                        <a:spcBef>
                          <a:spcPts val="500"/>
                        </a:spcBef>
                        <a:spcAft>
                          <a:spcPts val="0"/>
                        </a:spcAft>
                      </a:pPr>
                      <a:r>
                        <a:rPr lang="en-US" sz="1400" dirty="0">
                          <a:solidFill>
                            <a:srgbClr val="C00000"/>
                          </a:solidFill>
                          <a:effectLst/>
                        </a:rPr>
                        <a:t>Lifestyle/cardio-vascular</a:t>
                      </a:r>
                      <a:endParaRPr lang="en-CA"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tc>
                  <a:txBody>
                    <a:bodyPr/>
                    <a:lstStyle/>
                    <a:p>
                      <a:pPr>
                        <a:spcBef>
                          <a:spcPts val="500"/>
                        </a:spcBef>
                        <a:spcAft>
                          <a:spcPts val="0"/>
                        </a:spcAft>
                      </a:pPr>
                      <a:r>
                        <a:rPr lang="en-US" sz="1400" dirty="0">
                          <a:effectLst/>
                        </a:rPr>
                        <a:t>UK study: research focuses on people in middle age to identify biological and psychological factors which may increase the risk of dementia in later life. Once identified, we would like to select those people at high risk and intervene in this process. These interventions might be lifestyle changes or measures to affect the risk of an individual developing dementia.</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171" marR="21171" marT="0" marB="0"/>
                </a:tc>
                <a:extLst>
                  <a:ext uri="{0D108BD9-81ED-4DB2-BD59-A6C34878D82A}">
                    <a16:rowId xmlns:a16="http://schemas.microsoft.com/office/drawing/2014/main" val="3036543362"/>
                  </a:ext>
                </a:extLst>
              </a:tr>
            </a:tbl>
          </a:graphicData>
        </a:graphic>
      </p:graphicFrame>
      <p:sp>
        <p:nvSpPr>
          <p:cNvPr id="3" name="TextBox 2">
            <a:extLst>
              <a:ext uri="{FF2B5EF4-FFF2-40B4-BE49-F238E27FC236}">
                <a16:creationId xmlns:a16="http://schemas.microsoft.com/office/drawing/2014/main" id="{B724258A-31D1-1A4F-9864-B43F11C623B3}"/>
              </a:ext>
            </a:extLst>
          </p:cNvPr>
          <p:cNvSpPr txBox="1"/>
          <p:nvPr/>
        </p:nvSpPr>
        <p:spPr>
          <a:xfrm>
            <a:off x="2978331" y="1306286"/>
            <a:ext cx="621575" cy="369332"/>
          </a:xfrm>
          <a:prstGeom prst="rect">
            <a:avLst/>
          </a:prstGeom>
          <a:noFill/>
        </p:spPr>
        <p:txBody>
          <a:bodyPr wrap="square" rtlCol="0">
            <a:spAutoFit/>
          </a:bodyPr>
          <a:lstStyle/>
          <a:p>
            <a:r>
              <a:rPr lang="en-US" dirty="0"/>
              <a:t>USA</a:t>
            </a:r>
          </a:p>
        </p:txBody>
      </p:sp>
      <p:sp>
        <p:nvSpPr>
          <p:cNvPr id="4" name="TextBox 3">
            <a:extLst>
              <a:ext uri="{FF2B5EF4-FFF2-40B4-BE49-F238E27FC236}">
                <a16:creationId xmlns:a16="http://schemas.microsoft.com/office/drawing/2014/main" id="{4C045010-6333-9E43-A990-DE54BB3FD3A8}"/>
              </a:ext>
            </a:extLst>
          </p:cNvPr>
          <p:cNvSpPr txBox="1"/>
          <p:nvPr/>
        </p:nvSpPr>
        <p:spPr>
          <a:xfrm>
            <a:off x="7628709" y="1306286"/>
            <a:ext cx="854208" cy="369332"/>
          </a:xfrm>
          <a:prstGeom prst="rect">
            <a:avLst/>
          </a:prstGeom>
          <a:noFill/>
        </p:spPr>
        <p:txBody>
          <a:bodyPr wrap="none" rtlCol="0">
            <a:spAutoFit/>
          </a:bodyPr>
          <a:lstStyle/>
          <a:p>
            <a:r>
              <a:rPr lang="en-US" dirty="0"/>
              <a:t>Europe</a:t>
            </a:r>
          </a:p>
        </p:txBody>
      </p:sp>
      <p:sp>
        <p:nvSpPr>
          <p:cNvPr id="6" name="TextBox 5">
            <a:extLst>
              <a:ext uri="{FF2B5EF4-FFF2-40B4-BE49-F238E27FC236}">
                <a16:creationId xmlns:a16="http://schemas.microsoft.com/office/drawing/2014/main" id="{8EDED983-B257-9A41-9378-2EFFF9D8C6B9}"/>
              </a:ext>
            </a:extLst>
          </p:cNvPr>
          <p:cNvSpPr txBox="1"/>
          <p:nvPr/>
        </p:nvSpPr>
        <p:spPr>
          <a:xfrm>
            <a:off x="1428749" y="6363730"/>
            <a:ext cx="10638002" cy="584775"/>
          </a:xfrm>
          <a:prstGeom prst="rect">
            <a:avLst/>
          </a:prstGeom>
          <a:noFill/>
        </p:spPr>
        <p:txBody>
          <a:bodyPr wrap="square" rtlCol="0">
            <a:spAutoFit/>
          </a:bodyPr>
          <a:lstStyle/>
          <a:p>
            <a:r>
              <a:rPr lang="en-US" sz="1400" dirty="0"/>
              <a:t>See Leibing, A. - Situated Prevention: Framing the ‘New Dementia’, </a:t>
            </a:r>
            <a:r>
              <a:rPr lang="en-US" sz="1400" i="1" dirty="0"/>
              <a:t>Journal of Law, Medicine &amp; Ethics</a:t>
            </a:r>
            <a:r>
              <a:rPr lang="en-US" sz="1400" dirty="0"/>
              <a:t> (2018)</a:t>
            </a:r>
          </a:p>
          <a:p>
            <a:endParaRPr lang="en-US" dirty="0"/>
          </a:p>
        </p:txBody>
      </p:sp>
    </p:spTree>
    <p:extLst>
      <p:ext uri="{BB962C8B-B14F-4D97-AF65-F5344CB8AC3E}">
        <p14:creationId xmlns:p14="http://schemas.microsoft.com/office/powerpoint/2010/main" val="906311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DEA1-FA35-6040-90A2-FA5405B26426}"/>
              </a:ext>
            </a:extLst>
          </p:cNvPr>
          <p:cNvSpPr>
            <a:spLocks noGrp="1"/>
          </p:cNvSpPr>
          <p:nvPr>
            <p:ph type="title"/>
          </p:nvPr>
        </p:nvSpPr>
        <p:spPr>
          <a:xfrm>
            <a:off x="838200" y="365126"/>
            <a:ext cx="10515600" cy="794602"/>
          </a:xfrm>
        </p:spPr>
        <p:txBody>
          <a:bodyPr/>
          <a:lstStyle/>
          <a:p>
            <a:r>
              <a:rPr lang="en-US" dirty="0"/>
              <a:t>Larger trials, cont.</a:t>
            </a:r>
          </a:p>
        </p:txBody>
      </p:sp>
      <p:graphicFrame>
        <p:nvGraphicFramePr>
          <p:cNvPr id="6" name="Content Placeholder 5">
            <a:extLst>
              <a:ext uri="{FF2B5EF4-FFF2-40B4-BE49-F238E27FC236}">
                <a16:creationId xmlns:a16="http://schemas.microsoft.com/office/drawing/2014/main" id="{F4A41A99-003C-924E-9494-8C68C16FED86}"/>
              </a:ext>
            </a:extLst>
          </p:cNvPr>
          <p:cNvGraphicFramePr>
            <a:graphicFrameLocks noGrp="1"/>
          </p:cNvGraphicFramePr>
          <p:nvPr>
            <p:ph idx="1"/>
          </p:nvPr>
        </p:nvGraphicFramePr>
        <p:xfrm>
          <a:off x="838200" y="1159728"/>
          <a:ext cx="10515600" cy="5593198"/>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059217017"/>
                    </a:ext>
                  </a:extLst>
                </a:gridCol>
                <a:gridCol w="2376139">
                  <a:extLst>
                    <a:ext uri="{9D8B030D-6E8A-4147-A177-3AD203B41FA5}">
                      <a16:colId xmlns:a16="http://schemas.microsoft.com/office/drawing/2014/main" val="3895624300"/>
                    </a:ext>
                  </a:extLst>
                </a:gridCol>
                <a:gridCol w="2491292">
                  <a:extLst>
                    <a:ext uri="{9D8B030D-6E8A-4147-A177-3AD203B41FA5}">
                      <a16:colId xmlns:a16="http://schemas.microsoft.com/office/drawing/2014/main" val="2347609337"/>
                    </a:ext>
                  </a:extLst>
                </a:gridCol>
                <a:gridCol w="3019269">
                  <a:extLst>
                    <a:ext uri="{9D8B030D-6E8A-4147-A177-3AD203B41FA5}">
                      <a16:colId xmlns:a16="http://schemas.microsoft.com/office/drawing/2014/main" val="2544526161"/>
                    </a:ext>
                  </a:extLst>
                </a:gridCol>
              </a:tblGrid>
              <a:tr h="483485">
                <a:tc>
                  <a:txBody>
                    <a:bodyPr/>
                    <a:lstStyle/>
                    <a:p>
                      <a:r>
                        <a:rPr lang="en-US" dirty="0">
                          <a:solidFill>
                            <a:schemeClr val="tx1"/>
                          </a:solidFill>
                        </a:rPr>
                        <a:t>USA</a:t>
                      </a:r>
                    </a:p>
                  </a:txBody>
                  <a:tcPr/>
                </a:tc>
                <a:tc>
                  <a:txBody>
                    <a:bodyPr/>
                    <a:lstStyle/>
                    <a:p>
                      <a:endParaRPr lang="en-US"/>
                    </a:p>
                  </a:txBody>
                  <a:tcPr/>
                </a:tc>
                <a:tc>
                  <a:txBody>
                    <a:bodyPr/>
                    <a:lstStyle/>
                    <a:p>
                      <a:r>
                        <a:rPr lang="en-US" dirty="0">
                          <a:solidFill>
                            <a:schemeClr val="tx1"/>
                          </a:solidFill>
                        </a:rPr>
                        <a:t>EUROPE</a:t>
                      </a:r>
                    </a:p>
                  </a:txBody>
                  <a:tcPr/>
                </a:tc>
                <a:tc>
                  <a:txBody>
                    <a:bodyPr/>
                    <a:lstStyle/>
                    <a:p>
                      <a:endParaRPr lang="en-US"/>
                    </a:p>
                  </a:txBody>
                  <a:tcPr/>
                </a:tc>
                <a:extLst>
                  <a:ext uri="{0D108BD9-81ED-4DB2-BD59-A6C34878D82A}">
                    <a16:rowId xmlns:a16="http://schemas.microsoft.com/office/drawing/2014/main" val="1148536538"/>
                  </a:ext>
                </a:extLst>
              </a:tr>
              <a:tr h="2108423">
                <a:tc>
                  <a:txBody>
                    <a:bodyPr/>
                    <a:lstStyle/>
                    <a:p>
                      <a:pPr>
                        <a:lnSpc>
                          <a:spcPct val="200000"/>
                        </a:lnSpc>
                        <a:spcAft>
                          <a:spcPts val="0"/>
                        </a:spcAft>
                      </a:pPr>
                      <a:r>
                        <a:rPr lang="en-CA" sz="1200" b="1" dirty="0">
                          <a:effectLst/>
                          <a:latin typeface="Times New Roman" panose="02020603050405020304" pitchFamily="18" charset="0"/>
                          <a:ea typeface="Times New Roman" panose="02020603050405020304" pitchFamily="18" charset="0"/>
                        </a:rPr>
                        <a:t>EMERGE</a:t>
                      </a:r>
                      <a:endParaRPr lang="en-CA" sz="1200" dirty="0">
                        <a:effectLst/>
                        <a:latin typeface="Times New Roman" panose="02020603050405020304" pitchFamily="18" charset="0"/>
                        <a:ea typeface="Times New Roman" panose="02020603050405020304" pitchFamily="18" charset="0"/>
                      </a:endParaRPr>
                    </a:p>
                    <a:p>
                      <a:pPr>
                        <a:lnSpc>
                          <a:spcPct val="200000"/>
                        </a:lnSpc>
                        <a:spcAft>
                          <a:spcPts val="0"/>
                        </a:spcAft>
                      </a:pPr>
                      <a:r>
                        <a:rPr lang="en-CA" sz="1200" dirty="0">
                          <a:effectLst/>
                          <a:latin typeface="Times New Roman" panose="02020603050405020304" pitchFamily="18" charset="0"/>
                          <a:ea typeface="Times New Roman" panose="02020603050405020304" pitchFamily="18" charset="0"/>
                        </a:rPr>
                        <a:t>(also in Europe)</a:t>
                      </a:r>
                    </a:p>
                    <a:p>
                      <a:pPr>
                        <a:lnSpc>
                          <a:spcPct val="200000"/>
                        </a:lnSpc>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lnSpc>
                          <a:spcPct val="200000"/>
                        </a:lnSpc>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lnSpc>
                          <a:spcPct val="200000"/>
                        </a:lnSpc>
                        <a:spcAft>
                          <a:spcPts val="0"/>
                        </a:spcAft>
                      </a:pPr>
                      <a:r>
                        <a:rPr lang="en-CA" sz="1600" i="0" dirty="0">
                          <a:solidFill>
                            <a:srgbClr val="C00000"/>
                          </a:solidFill>
                          <a:effectLst/>
                          <a:latin typeface="Times New Roman" panose="02020603050405020304" pitchFamily="18" charset="0"/>
                          <a:ea typeface="Times New Roman" panose="02020603050405020304" pitchFamily="18" charset="0"/>
                        </a:rPr>
                        <a:t>One drug</a:t>
                      </a:r>
                    </a:p>
                  </a:txBody>
                  <a:tcPr marL="68580" marR="68580" marT="0" marB="0"/>
                </a:tc>
                <a:tc>
                  <a:txBody>
                    <a:bodyPr/>
                    <a:lstStyle/>
                    <a:p>
                      <a:pPr>
                        <a:spcAft>
                          <a:spcPts val="0"/>
                        </a:spcAft>
                      </a:pPr>
                      <a:r>
                        <a:rPr lang="en-CA" sz="1200" dirty="0">
                          <a:effectLst/>
                          <a:latin typeface="Times New Roman" panose="02020603050405020304" pitchFamily="18" charset="0"/>
                          <a:ea typeface="Times New Roman" panose="02020603050405020304" pitchFamily="18" charset="0"/>
                        </a:rPr>
                        <a:t>To evaluate the efficacy and safety of Aducanumab (BIIB037) in subjects with early Alzheimer's disease (Phase 3). Also European countries, sponsored by US company (Biogen)</a:t>
                      </a:r>
                    </a:p>
                    <a:p>
                      <a:pPr>
                        <a:spcAft>
                          <a:spcPts val="0"/>
                        </a:spcAft>
                      </a:pPr>
                      <a:r>
                        <a:rPr lang="en-CA" sz="1200" dirty="0">
                          <a:effectLst/>
                          <a:latin typeface="Times New Roman" panose="02020603050405020304" pitchFamily="18" charset="0"/>
                          <a:ea typeface="Times New Roman" panose="02020603050405020304" pitchFamily="18" charset="0"/>
                        </a:rPr>
                        <a:t> </a:t>
                      </a:r>
                    </a:p>
                    <a:p>
                      <a:pPr>
                        <a:spcAft>
                          <a:spcPts val="0"/>
                        </a:spcAft>
                      </a:pPr>
                      <a:r>
                        <a:rPr lang="en-CA" sz="1200" dirty="0">
                          <a:effectLst/>
                          <a:latin typeface="Times New Roman" panose="02020603050405020304" pitchFamily="18" charset="0"/>
                          <a:ea typeface="Times New Roman" panose="02020603050405020304" pitchFamily="18" charset="0"/>
                        </a:rPr>
                        <a:t> </a:t>
                      </a:r>
                    </a:p>
                    <a:p>
                      <a:pPr>
                        <a:spcAft>
                          <a:spcPts val="0"/>
                        </a:spcAft>
                      </a:pPr>
                      <a:r>
                        <a:rPr lang="en-CA" sz="1200" i="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lnSpc>
                          <a:spcPct val="200000"/>
                        </a:lnSpc>
                        <a:spcAft>
                          <a:spcPts val="0"/>
                        </a:spcAft>
                      </a:pPr>
                      <a:r>
                        <a:rPr lang="en-CA" sz="1200" dirty="0">
                          <a:effectLst/>
                          <a:latin typeface="Times New Roman" panose="02020603050405020304" pitchFamily="18" charset="0"/>
                          <a:ea typeface="Times New Roman" panose="02020603050405020304" pitchFamily="18" charset="0"/>
                        </a:rPr>
                        <a:t> </a:t>
                      </a:r>
                    </a:p>
                  </a:txBody>
                  <a:tcPr marL="68580" marR="68580" marT="0" marB="0"/>
                </a:tc>
                <a:tc>
                  <a:txBody>
                    <a:bodyPr/>
                    <a:lstStyle/>
                    <a:p>
                      <a:pPr>
                        <a:spcAft>
                          <a:spcPts val="0"/>
                        </a:spcAft>
                      </a:pPr>
                      <a:r>
                        <a:rPr lang="en-CA" sz="1200" b="1" dirty="0" err="1">
                          <a:effectLst/>
                          <a:latin typeface="Times New Roman" panose="02020603050405020304" pitchFamily="18" charset="0"/>
                          <a:ea typeface="Times New Roman" panose="02020603050405020304" pitchFamily="18" charset="0"/>
                        </a:rPr>
                        <a:t>PreDIVA</a:t>
                      </a:r>
                      <a:r>
                        <a:rPr lang="en-CA" sz="1200" b="1" dirty="0">
                          <a:effectLst/>
                          <a:latin typeface="Times New Roman" panose="02020603050405020304" pitchFamily="18" charset="0"/>
                          <a:ea typeface="Times New Roman" panose="02020603050405020304" pitchFamily="18" charset="0"/>
                        </a:rPr>
                        <a:t> (Prevention of dementia by intensive vascular care)</a:t>
                      </a:r>
                      <a:endParaRPr lang="en-CA" sz="1200" dirty="0">
                        <a:effectLst/>
                        <a:latin typeface="Times New Roman" panose="02020603050405020304" pitchFamily="18" charset="0"/>
                        <a:ea typeface="Times New Roman" panose="02020603050405020304" pitchFamily="18" charset="0"/>
                      </a:endParaRPr>
                    </a:p>
                    <a:p>
                      <a:pPr>
                        <a:lnSpc>
                          <a:spcPct val="200000"/>
                        </a:lnSpc>
                        <a:spcAft>
                          <a:spcPts val="0"/>
                        </a:spcAft>
                      </a:pPr>
                      <a:r>
                        <a:rPr lang="en-CA" sz="1200" dirty="0">
                          <a:effectLst/>
                          <a:latin typeface="Times New Roman" panose="02020603050405020304" pitchFamily="18" charset="0"/>
                          <a:ea typeface="Times New Roman" panose="02020603050405020304" pitchFamily="18" charset="0"/>
                        </a:rPr>
                        <a:t> </a:t>
                      </a:r>
                    </a:p>
                    <a:p>
                      <a:pPr>
                        <a:lnSpc>
                          <a:spcPct val="200000"/>
                        </a:lnSpc>
                        <a:spcAft>
                          <a:spcPts val="0"/>
                        </a:spcAft>
                      </a:pPr>
                      <a:r>
                        <a:rPr lang="en-CA" sz="1200" dirty="0">
                          <a:effectLst/>
                          <a:latin typeface="Times New Roman" panose="02020603050405020304" pitchFamily="18" charset="0"/>
                          <a:ea typeface="Times New Roman" panose="02020603050405020304" pitchFamily="18" charset="0"/>
                        </a:rPr>
                        <a:t> </a:t>
                      </a:r>
                    </a:p>
                    <a:p>
                      <a:pPr>
                        <a:spcAft>
                          <a:spcPts val="0"/>
                        </a:spcAft>
                      </a:pPr>
                      <a:r>
                        <a:rPr lang="en-CA" sz="1600" i="0" dirty="0">
                          <a:solidFill>
                            <a:srgbClr val="C00000"/>
                          </a:solidFill>
                          <a:effectLst/>
                          <a:latin typeface="Times New Roman" panose="02020603050405020304" pitchFamily="18" charset="0"/>
                          <a:ea typeface="Times New Roman" panose="02020603050405020304" pitchFamily="18" charset="0"/>
                        </a:rPr>
                        <a:t>Cardiovascular risk factors/lifestyle</a:t>
                      </a:r>
                    </a:p>
                  </a:txBody>
                  <a:tcPr marL="68580" marR="68580" marT="0" marB="0"/>
                </a:tc>
                <a:tc>
                  <a:txBody>
                    <a:bodyPr/>
                    <a:lstStyle/>
                    <a:p>
                      <a:pPr>
                        <a:spcAft>
                          <a:spcPts val="0"/>
                        </a:spcAft>
                      </a:pPr>
                      <a:r>
                        <a:rPr lang="en-CA" sz="1200" dirty="0">
                          <a:effectLst/>
                          <a:latin typeface="Times New Roman" panose="02020603050405020304" pitchFamily="18" charset="0"/>
                          <a:ea typeface="Times New Roman" panose="02020603050405020304" pitchFamily="18" charset="0"/>
                        </a:rPr>
                        <a:t>A Dutch 6-year long multicenter RCT comparing </a:t>
                      </a:r>
                      <a:r>
                        <a:rPr lang="en-CA" sz="1200" i="1" dirty="0">
                          <a:effectLst/>
                          <a:latin typeface="Times New Roman" panose="02020603050405020304" pitchFamily="18" charset="0"/>
                          <a:ea typeface="Times New Roman" panose="02020603050405020304" pitchFamily="18" charset="0"/>
                        </a:rPr>
                        <a:t>standard and intensive care of</a:t>
                      </a:r>
                      <a:r>
                        <a:rPr lang="en-CA" sz="1200" b="1" dirty="0">
                          <a:effectLst/>
                          <a:latin typeface="Times New Roman" panose="02020603050405020304" pitchFamily="18" charset="0"/>
                          <a:ea typeface="Times New Roman" panose="02020603050405020304" pitchFamily="18" charset="0"/>
                        </a:rPr>
                        <a:t> </a:t>
                      </a:r>
                      <a:r>
                        <a:rPr lang="en-CA" sz="1200" i="1" dirty="0">
                          <a:effectLst/>
                          <a:latin typeface="Times New Roman" panose="02020603050405020304" pitchFamily="18" charset="0"/>
                          <a:ea typeface="Times New Roman" panose="02020603050405020304" pitchFamily="18" charset="0"/>
                        </a:rPr>
                        <a:t>cardiovascular risk factors in preventing dementia</a:t>
                      </a:r>
                      <a:r>
                        <a:rPr lang="en-CA" sz="1200" b="1" dirty="0">
                          <a:effectLst/>
                          <a:latin typeface="Times New Roman" panose="02020603050405020304" pitchFamily="18" charset="0"/>
                          <a:ea typeface="Times New Roman" panose="02020603050405020304" pitchFamily="18" charset="0"/>
                        </a:rPr>
                        <a:t> a</a:t>
                      </a:r>
                      <a:r>
                        <a:rPr lang="en-CA" sz="1200" dirty="0">
                          <a:effectLst/>
                          <a:latin typeface="Times New Roman" panose="02020603050405020304" pitchFamily="18" charset="0"/>
                          <a:ea typeface="Times New Roman" panose="02020603050405020304" pitchFamily="18" charset="0"/>
                        </a:rPr>
                        <a:t>nd disability in older people: a multi-component intensive vascular care addresses </a:t>
                      </a:r>
                      <a:r>
                        <a:rPr lang="en-CA" sz="1200" i="1" dirty="0">
                          <a:effectLst/>
                          <a:latin typeface="Times New Roman" panose="02020603050405020304" pitchFamily="18" charset="0"/>
                          <a:ea typeface="Times New Roman" panose="02020603050405020304" pitchFamily="18" charset="0"/>
                        </a:rPr>
                        <a:t>hypertension, hypercholesterolemia, smoking habits, excessive weight, physical inactivity, and diabetes mellitus</a:t>
                      </a:r>
                      <a:r>
                        <a:rPr lang="en-CA" sz="1200" dirty="0">
                          <a:effectLst/>
                          <a:latin typeface="Times New Roman" panose="02020603050405020304" pitchFamily="18" charset="0"/>
                          <a:ea typeface="Times New Roman" panose="02020603050405020304" pitchFamily="18" charset="0"/>
                        </a:rPr>
                        <a:t>, which are strictly controlled with medication and lifestyle interventions. </a:t>
                      </a:r>
                    </a:p>
                  </a:txBody>
                  <a:tcPr marL="68580" marR="68580" marT="0" marB="0"/>
                </a:tc>
                <a:extLst>
                  <a:ext uri="{0D108BD9-81ED-4DB2-BD59-A6C34878D82A}">
                    <a16:rowId xmlns:a16="http://schemas.microsoft.com/office/drawing/2014/main" val="2823012425"/>
                  </a:ext>
                </a:extLst>
              </a:tr>
              <a:tr h="2635530">
                <a:tc>
                  <a:txBody>
                    <a:bodyPr/>
                    <a:lstStyle/>
                    <a:p>
                      <a:pPr>
                        <a:spcAft>
                          <a:spcPts val="0"/>
                        </a:spcAft>
                      </a:pPr>
                      <a:r>
                        <a:rPr lang="en-CA" sz="1200" b="1" dirty="0">
                          <a:effectLst/>
                          <a:latin typeface="Times New Roman" panose="02020603050405020304" pitchFamily="18" charset="0"/>
                          <a:ea typeface="Times New Roman" panose="02020603050405020304" pitchFamily="18" charset="0"/>
                        </a:rPr>
                        <a:t>TOMORROW Trial</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600" i="0" dirty="0">
                          <a:solidFill>
                            <a:srgbClr val="C00000"/>
                          </a:solidFill>
                          <a:effectLst/>
                          <a:latin typeface="Times New Roman" panose="02020603050405020304" pitchFamily="18" charset="0"/>
                          <a:ea typeface="Times New Roman" panose="02020603050405020304" pitchFamily="18" charset="0"/>
                        </a:rPr>
                        <a:t>One drug</a:t>
                      </a:r>
                    </a:p>
                  </a:txBody>
                  <a:tcPr marL="68580" marR="68580" marT="0" marB="0"/>
                </a:tc>
                <a:tc>
                  <a:txBody>
                    <a:bodyPr/>
                    <a:lstStyle/>
                    <a:p>
                      <a:pPr>
                        <a:spcAft>
                          <a:spcPts val="0"/>
                        </a:spcAft>
                      </a:pPr>
                      <a:r>
                        <a:rPr lang="en-CA" sz="1200" dirty="0">
                          <a:effectLst/>
                          <a:latin typeface="Times New Roman" panose="02020603050405020304" pitchFamily="18" charset="0"/>
                          <a:ea typeface="Times New Roman" panose="02020603050405020304" pitchFamily="18" charset="0"/>
                        </a:rPr>
                        <a:t>3,500 asymptomatic individuals, some of whom have the Alzheimer's risk gene (APOE-e4) or the TOMM40 risk gene. The trial will explore whether the </a:t>
                      </a:r>
                      <a:r>
                        <a:rPr lang="en-CA" sz="1200" i="1" dirty="0">
                          <a:effectLst/>
                          <a:latin typeface="Times New Roman" panose="02020603050405020304" pitchFamily="18" charset="0"/>
                          <a:ea typeface="Times New Roman" panose="02020603050405020304" pitchFamily="18" charset="0"/>
                        </a:rPr>
                        <a:t>anti-diabetes drug pioglitazone can prevent mild cognitive impairment</a:t>
                      </a:r>
                      <a:r>
                        <a:rPr lang="en-CA" sz="1200" dirty="0">
                          <a:effectLst/>
                          <a:latin typeface="Times New Roman" panose="02020603050405020304" pitchFamily="18" charset="0"/>
                          <a:ea typeface="Times New Roman" panose="02020603050405020304" pitchFamily="18" charset="0"/>
                        </a:rPr>
                        <a:t> due to Alzheimer's disease.</a:t>
                      </a:r>
                    </a:p>
                  </a:txBody>
                  <a:tcPr marL="68580" marR="68580" marT="0" marB="0"/>
                </a:tc>
                <a:tc>
                  <a:txBody>
                    <a:bodyPr/>
                    <a:lstStyle/>
                    <a:p>
                      <a:pPr>
                        <a:spcAft>
                          <a:spcPts val="0"/>
                        </a:spcAft>
                      </a:pPr>
                      <a:r>
                        <a:rPr lang="en-CA" sz="1200" b="1" dirty="0">
                          <a:effectLst/>
                          <a:latin typeface="Times New Roman" panose="02020603050405020304" pitchFamily="18" charset="0"/>
                          <a:ea typeface="Times New Roman" panose="02020603050405020304" pitchFamily="18" charset="0"/>
                        </a:rPr>
                        <a:t>MAPT (Multidomain Alzheimer Preventive Trial) </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200" b="1"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a:spcAft>
                          <a:spcPts val="0"/>
                        </a:spcAft>
                      </a:pPr>
                      <a:r>
                        <a:rPr lang="en-CA" sz="1200" b="1" dirty="0">
                          <a:effectLst/>
                          <a:latin typeface="Times New Roman" panose="02020603050405020304" pitchFamily="18" charset="0"/>
                          <a:ea typeface="Times New Roman" panose="02020603050405020304" pitchFamily="18" charset="0"/>
                        </a:rPr>
                        <a:t> </a:t>
                      </a:r>
                      <a:endParaRPr lang="en-CA" sz="1600" dirty="0">
                        <a:solidFill>
                          <a:srgbClr val="C00000"/>
                        </a:solidFill>
                        <a:effectLst/>
                        <a:latin typeface="Times New Roman" panose="02020603050405020304" pitchFamily="18" charset="0"/>
                        <a:ea typeface="Times New Roman" panose="02020603050405020304" pitchFamily="18" charset="0"/>
                      </a:endParaRPr>
                    </a:p>
                    <a:p>
                      <a:pPr>
                        <a:spcAft>
                          <a:spcPts val="0"/>
                        </a:spcAft>
                      </a:pPr>
                      <a:r>
                        <a:rPr lang="fr-FR" sz="1600" i="0" dirty="0" err="1">
                          <a:solidFill>
                            <a:srgbClr val="C00000"/>
                          </a:solidFill>
                          <a:effectLst/>
                          <a:latin typeface="Times New Roman" panose="02020603050405020304" pitchFamily="18" charset="0"/>
                          <a:ea typeface="Times New Roman" panose="02020603050405020304" pitchFamily="18" charset="0"/>
                        </a:rPr>
                        <a:t>Cardiovascular</a:t>
                      </a:r>
                      <a:r>
                        <a:rPr lang="fr-FR" sz="1600" i="0" dirty="0">
                          <a:solidFill>
                            <a:srgbClr val="C00000"/>
                          </a:solidFill>
                          <a:effectLst/>
                          <a:latin typeface="Times New Roman" panose="02020603050405020304" pitchFamily="18" charset="0"/>
                          <a:ea typeface="Times New Roman" panose="02020603050405020304" pitchFamily="18" charset="0"/>
                        </a:rPr>
                        <a:t> </a:t>
                      </a:r>
                      <a:r>
                        <a:rPr lang="fr-FR" sz="1600" i="0" dirty="0" err="1">
                          <a:solidFill>
                            <a:srgbClr val="C00000"/>
                          </a:solidFill>
                          <a:effectLst/>
                          <a:latin typeface="Times New Roman" panose="02020603050405020304" pitchFamily="18" charset="0"/>
                          <a:ea typeface="Times New Roman" panose="02020603050405020304" pitchFamily="18" charset="0"/>
                        </a:rPr>
                        <a:t>risk</a:t>
                      </a:r>
                      <a:r>
                        <a:rPr lang="fr-FR" sz="1600" i="0" dirty="0">
                          <a:solidFill>
                            <a:srgbClr val="C00000"/>
                          </a:solidFill>
                          <a:effectLst/>
                          <a:latin typeface="Times New Roman" panose="02020603050405020304" pitchFamily="18" charset="0"/>
                          <a:ea typeface="Times New Roman" panose="02020603050405020304" pitchFamily="18" charset="0"/>
                        </a:rPr>
                        <a:t> </a:t>
                      </a:r>
                      <a:r>
                        <a:rPr lang="fr-FR" sz="1600" i="0" dirty="0" err="1">
                          <a:solidFill>
                            <a:srgbClr val="C00000"/>
                          </a:solidFill>
                          <a:effectLst/>
                          <a:latin typeface="Times New Roman" panose="02020603050405020304" pitchFamily="18" charset="0"/>
                          <a:ea typeface="Times New Roman" panose="02020603050405020304" pitchFamily="18" charset="0"/>
                        </a:rPr>
                        <a:t>factors</a:t>
                      </a:r>
                      <a:r>
                        <a:rPr lang="fr-FR" sz="1600" i="0" dirty="0">
                          <a:solidFill>
                            <a:srgbClr val="C00000"/>
                          </a:solidFill>
                          <a:effectLst/>
                          <a:latin typeface="Times New Roman" panose="02020603050405020304" pitchFamily="18" charset="0"/>
                          <a:ea typeface="Times New Roman" panose="02020603050405020304" pitchFamily="18" charset="0"/>
                        </a:rPr>
                        <a:t>/</a:t>
                      </a:r>
                      <a:r>
                        <a:rPr lang="fr-FR" sz="1600" i="0" dirty="0" err="1">
                          <a:solidFill>
                            <a:srgbClr val="C00000"/>
                          </a:solidFill>
                          <a:effectLst/>
                          <a:latin typeface="Times New Roman" panose="02020603050405020304" pitchFamily="18" charset="0"/>
                          <a:ea typeface="Times New Roman" panose="02020603050405020304" pitchFamily="18" charset="0"/>
                        </a:rPr>
                        <a:t>lifestyle</a:t>
                      </a:r>
                      <a:endParaRPr lang="en-CA" sz="1600" i="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CA" sz="1200" dirty="0">
                          <a:effectLst/>
                          <a:latin typeface="Times New Roman" panose="02020603050405020304" pitchFamily="18" charset="0"/>
                          <a:ea typeface="Times New Roman" panose="02020603050405020304" pitchFamily="18" charset="0"/>
                        </a:rPr>
                        <a:t>A French 3-year multicenter RCT evaluating the efficacy of isolated supplementation with ω-3 fatty acid, isolated multidomain intervention, or their combination in the prevention of cognitive decline in frail individuals who are at least 70 years old. </a:t>
                      </a:r>
                      <a:r>
                        <a:rPr lang="en-CA" sz="1200" i="1" dirty="0">
                          <a:effectLst/>
                          <a:latin typeface="Times New Roman" panose="02020603050405020304" pitchFamily="18" charset="0"/>
                          <a:ea typeface="Times New Roman" panose="02020603050405020304" pitchFamily="18" charset="0"/>
                        </a:rPr>
                        <a:t>Also group training sessions (physical exercise, cognitive training, and nutritional advice) and yearly personalized preventive consultations</a:t>
                      </a:r>
                      <a:r>
                        <a:rPr lang="en-CA" sz="1200" dirty="0">
                          <a:effectLst/>
                          <a:latin typeface="Times New Roman" panose="02020603050405020304" pitchFamily="18" charset="0"/>
                          <a:ea typeface="Times New Roman" panose="02020603050405020304" pitchFamily="18" charset="0"/>
                        </a:rPr>
                        <a:t> that aim to identify dementia and frailty risk factors </a:t>
                      </a:r>
                      <a:r>
                        <a:rPr lang="en-CA" sz="1200" i="1" dirty="0">
                          <a:effectLst/>
                          <a:latin typeface="Times New Roman" panose="02020603050405020304" pitchFamily="18" charset="0"/>
                          <a:ea typeface="Times New Roman" panose="02020603050405020304" pitchFamily="18" charset="0"/>
                        </a:rPr>
                        <a:t>(vascular risk factors, nutritional problems, sensory deficits, mood disorders, and walking difficulties) </a:t>
                      </a:r>
                      <a:endParaRPr lang="en-CA"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93794530"/>
                  </a:ext>
                </a:extLst>
              </a:tr>
              <a:tr h="358407">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976330431"/>
                  </a:ext>
                </a:extLst>
              </a:tr>
            </a:tbl>
          </a:graphicData>
        </a:graphic>
      </p:graphicFrame>
    </p:spTree>
    <p:extLst>
      <p:ext uri="{BB962C8B-B14F-4D97-AF65-F5344CB8AC3E}">
        <p14:creationId xmlns:p14="http://schemas.microsoft.com/office/powerpoint/2010/main" val="127708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B147-1E06-574F-BF84-E3A15E9B042E}"/>
              </a:ext>
            </a:extLst>
          </p:cNvPr>
          <p:cNvSpPr>
            <a:spLocks noGrp="1"/>
          </p:cNvSpPr>
          <p:nvPr>
            <p:ph type="title"/>
          </p:nvPr>
        </p:nvSpPr>
        <p:spPr/>
        <p:txBody>
          <a:bodyPr/>
          <a:lstStyle/>
          <a:p>
            <a:r>
              <a:rPr lang="en-US" dirty="0"/>
              <a:t>US vs. EU</a:t>
            </a:r>
          </a:p>
        </p:txBody>
      </p:sp>
      <p:sp>
        <p:nvSpPr>
          <p:cNvPr id="3" name="Content Placeholder 2">
            <a:extLst>
              <a:ext uri="{FF2B5EF4-FFF2-40B4-BE49-F238E27FC236}">
                <a16:creationId xmlns:a16="http://schemas.microsoft.com/office/drawing/2014/main" id="{93A9838A-CAAE-B24B-B7FC-9F2424D84CDC}"/>
              </a:ext>
            </a:extLst>
          </p:cNvPr>
          <p:cNvSpPr>
            <a:spLocks noGrp="1"/>
          </p:cNvSpPr>
          <p:nvPr>
            <p:ph idx="1"/>
          </p:nvPr>
        </p:nvSpPr>
        <p:spPr/>
        <p:txBody>
          <a:bodyPr>
            <a:normAutofit fontScale="92500" lnSpcReduction="10000"/>
          </a:bodyPr>
          <a:lstStyle/>
          <a:p>
            <a:pPr algn="just"/>
            <a:r>
              <a:rPr lang="en-CA" dirty="0"/>
              <a:t>The participants [from the </a:t>
            </a:r>
            <a:r>
              <a:rPr lang="en-CA" dirty="0">
                <a:solidFill>
                  <a:srgbClr val="C00000"/>
                </a:solidFill>
              </a:rPr>
              <a:t>US</a:t>
            </a:r>
            <a:r>
              <a:rPr lang="en-CA" dirty="0"/>
              <a:t>] receive </a:t>
            </a:r>
            <a:r>
              <a:rPr lang="en-CA" u="sng" dirty="0" err="1"/>
              <a:t>solanezumab</a:t>
            </a:r>
            <a:r>
              <a:rPr lang="en-CA" u="sng" dirty="0"/>
              <a:t>, an antibody-based drug that aims to reduce brain amyloid-beta, </a:t>
            </a:r>
            <a:r>
              <a:rPr lang="en-CA" dirty="0"/>
              <a:t>which recently failed to improve mild Alzheimer’s dementia. Despite the failure, researchers speculate the drug may be effective in preventing dementia in people who have amyloid-beta aggregates in the brain (Kegel 2017).</a:t>
            </a:r>
          </a:p>
          <a:p>
            <a:pPr algn="just"/>
            <a:r>
              <a:rPr lang="en-US" dirty="0"/>
              <a:t>Recent research suggests changes in the brain may precede symptoms of Alzheimer’s disease by many years. (…) Our research (…) focuses on people in middle age to identify biological and psychological factors which may increase the risk of dementia in later life. Once we have identified which factors are changing we would like to select those people at high risk and intervene in this process. </a:t>
            </a:r>
            <a:r>
              <a:rPr lang="en-US" u="sng" dirty="0"/>
              <a:t>These interventions might be lifestyle changes or measures to affect the risk of an individual developing dementia.</a:t>
            </a:r>
            <a:r>
              <a:rPr lang="en-US" dirty="0"/>
              <a:t> (PREVENT n.d., </a:t>
            </a:r>
            <a:r>
              <a:rPr lang="en-US" dirty="0">
                <a:solidFill>
                  <a:srgbClr val="C00000"/>
                </a:solidFill>
              </a:rPr>
              <a:t>UK</a:t>
            </a:r>
            <a:r>
              <a:rPr lang="en-US" dirty="0"/>
              <a:t>)</a:t>
            </a:r>
            <a:endParaRPr lang="en-CA" dirty="0"/>
          </a:p>
          <a:p>
            <a:endParaRPr lang="en-US" dirty="0"/>
          </a:p>
        </p:txBody>
      </p:sp>
    </p:spTree>
    <p:extLst>
      <p:ext uri="{BB962C8B-B14F-4D97-AF65-F5344CB8AC3E}">
        <p14:creationId xmlns:p14="http://schemas.microsoft.com/office/powerpoint/2010/main" val="913213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ACBB3-21D5-3E4A-B3A6-C0473F129983}"/>
              </a:ext>
            </a:extLst>
          </p:cNvPr>
          <p:cNvSpPr>
            <a:spLocks noGrp="1"/>
          </p:cNvSpPr>
          <p:nvPr>
            <p:ph type="title"/>
          </p:nvPr>
        </p:nvSpPr>
        <p:spPr>
          <a:xfrm>
            <a:off x="182880" y="365125"/>
            <a:ext cx="11631168" cy="1325563"/>
          </a:xfrm>
        </p:spPr>
        <p:txBody>
          <a:bodyPr/>
          <a:lstStyle/>
          <a:p>
            <a:pPr algn="ctr"/>
            <a:r>
              <a:rPr lang="en-US" dirty="0"/>
              <a:t>Pharma-dominated major int’l </a:t>
            </a:r>
            <a:br>
              <a:rPr lang="en-US" dirty="0"/>
            </a:br>
            <a:r>
              <a:rPr lang="en-US" dirty="0"/>
              <a:t>prevention initiatives</a:t>
            </a:r>
          </a:p>
        </p:txBody>
      </p:sp>
      <p:sp>
        <p:nvSpPr>
          <p:cNvPr id="3" name="Content Placeholder 2">
            <a:extLst>
              <a:ext uri="{FF2B5EF4-FFF2-40B4-BE49-F238E27FC236}">
                <a16:creationId xmlns:a16="http://schemas.microsoft.com/office/drawing/2014/main" id="{96C7F74E-A90D-EA4F-A942-1DBFD0AD40E7}"/>
              </a:ext>
            </a:extLst>
          </p:cNvPr>
          <p:cNvSpPr>
            <a:spLocks noGrp="1"/>
          </p:cNvSpPr>
          <p:nvPr>
            <p:ph idx="1"/>
          </p:nvPr>
        </p:nvSpPr>
        <p:spPr/>
        <p:txBody>
          <a:bodyPr>
            <a:normAutofit fontScale="92500" lnSpcReduction="20000"/>
          </a:bodyPr>
          <a:lstStyle/>
          <a:p>
            <a:pPr algn="just"/>
            <a:r>
              <a:rPr lang="en-US" b="1" dirty="0"/>
              <a:t>The UK-based Dementia Discovery Fund </a:t>
            </a:r>
            <a:r>
              <a:rPr lang="en-US" dirty="0"/>
              <a:t>: “Our goal is to invest over $200m over fifteen years to support the creation of novel disease-modifying drugs for dementia… “The Department of Health, the charity Alzheimer’s Research UK and … six pharmaceutical firms have raised $100m (£65m) to invest in early-stage, novel treatments for (…) dementia (…)  [T]he company is joined by the US </a:t>
            </a:r>
            <a:r>
              <a:rPr lang="en-US" dirty="0" err="1"/>
              <a:t>drugmakers</a:t>
            </a:r>
            <a:r>
              <a:rPr lang="en-US" dirty="0"/>
              <a:t> Johnson &amp; Johnson, Biogen, Eli Lilly and Pfizer, and Japan’s Takeda.”</a:t>
            </a:r>
          </a:p>
          <a:p>
            <a:pPr marL="0" indent="0" algn="just">
              <a:buNone/>
            </a:pPr>
            <a:r>
              <a:rPr lang="en-US" dirty="0"/>
              <a:t> </a:t>
            </a:r>
          </a:p>
          <a:p>
            <a:pPr algn="just"/>
            <a:r>
              <a:rPr lang="en-US" b="1" dirty="0"/>
              <a:t>The (US based) Global Alzheimer Platform </a:t>
            </a:r>
            <a:r>
              <a:rPr lang="en-US" dirty="0"/>
              <a:t>: “the GAP Foundation is joining together leading academic researchers, pharmaceutical companies, nonprofit organizations and foundations, and governments around the world to reduce the time, cost and risk of Alzheimer’s clinical trials, in order to speed innovative medicines …”</a:t>
            </a:r>
          </a:p>
          <a:p>
            <a:pPr marL="0" indent="0">
              <a:buNone/>
            </a:pPr>
            <a:endParaRPr lang="en-US" dirty="0"/>
          </a:p>
        </p:txBody>
      </p:sp>
    </p:spTree>
    <p:extLst>
      <p:ext uri="{BB962C8B-B14F-4D97-AF65-F5344CB8AC3E}">
        <p14:creationId xmlns:p14="http://schemas.microsoft.com/office/powerpoint/2010/main" val="2514388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9151-F3ED-1945-95B4-C46A2D23E391}"/>
              </a:ext>
            </a:extLst>
          </p:cNvPr>
          <p:cNvSpPr>
            <a:spLocks noGrp="1"/>
          </p:cNvSpPr>
          <p:nvPr>
            <p:ph type="title"/>
          </p:nvPr>
        </p:nvSpPr>
        <p:spPr/>
        <p:txBody>
          <a:bodyPr/>
          <a:lstStyle/>
          <a:p>
            <a:r>
              <a:rPr lang="en-CA" sz="4000" dirty="0"/>
              <a:t>Aducanumab – reactions to the failure of the Phase 3 EMERGE and ENGAGE studies </a:t>
            </a:r>
            <a:r>
              <a:rPr lang="en-CA" sz="1600" dirty="0"/>
              <a:t>(PRIME in Europe)</a:t>
            </a:r>
            <a:endParaRPr lang="fr-CA" sz="1600" dirty="0"/>
          </a:p>
        </p:txBody>
      </p:sp>
      <p:sp>
        <p:nvSpPr>
          <p:cNvPr id="3" name="Content Placeholder 2">
            <a:extLst>
              <a:ext uri="{FF2B5EF4-FFF2-40B4-BE49-F238E27FC236}">
                <a16:creationId xmlns:a16="http://schemas.microsoft.com/office/drawing/2014/main" id="{111BD586-84D6-F041-B707-B7D8204870F8}"/>
              </a:ext>
            </a:extLst>
          </p:cNvPr>
          <p:cNvSpPr>
            <a:spLocks noGrp="1"/>
          </p:cNvSpPr>
          <p:nvPr>
            <p:ph idx="1"/>
          </p:nvPr>
        </p:nvSpPr>
        <p:spPr/>
        <p:txBody>
          <a:bodyPr>
            <a:normAutofit fontScale="92500"/>
          </a:bodyPr>
          <a:lstStyle/>
          <a:p>
            <a:r>
              <a:rPr lang="en-CA" sz="2400" dirty="0"/>
              <a:t>(A) those who believe that the antibody tested was not the right one, but that a similar antibody will be a solution, and that the current </a:t>
            </a:r>
            <a:r>
              <a:rPr lang="en-CA" sz="2400" dirty="0" err="1"/>
              <a:t>Aß</a:t>
            </a:r>
            <a:r>
              <a:rPr lang="en-CA" sz="2400" dirty="0"/>
              <a:t> model (or tau) is not yet dead; </a:t>
            </a:r>
          </a:p>
          <a:p>
            <a:r>
              <a:rPr lang="en-CA" sz="2400" dirty="0"/>
              <a:t>(B) those who think that still earlier stages of AD need to be considered and that the current target of either </a:t>
            </a:r>
            <a:r>
              <a:rPr lang="en-CA" sz="2400" dirty="0" err="1"/>
              <a:t>ß</a:t>
            </a:r>
            <a:r>
              <a:rPr lang="en-CA" sz="2400" dirty="0"/>
              <a:t> amyloid or tau or both is still valid; </a:t>
            </a:r>
          </a:p>
          <a:p>
            <a:r>
              <a:rPr lang="en-CA" sz="2400" dirty="0"/>
              <a:t>(C) prevention is seen at the moment as the only possible pathway </a:t>
            </a:r>
          </a:p>
          <a:p>
            <a:r>
              <a:rPr lang="en-CA" dirty="0"/>
              <a:t>(for B): ‘Even though this trial was in the early symptomatic phase of AD, it is still in the phase when Aβ is no longer likely to be the driving process but where tau and inflammation probably are. … I think Aβ is still a good target for the primary and maybe secondary prevention trials of AD, before tau and inflammation have started driving the disease,’ he added. </a:t>
            </a:r>
          </a:p>
          <a:p>
            <a:pPr marL="0" indent="0">
              <a:buNone/>
            </a:pPr>
            <a:r>
              <a:rPr lang="en-CA" dirty="0"/>
              <a:t>  (David Holtzman, Washington University, in: </a:t>
            </a:r>
            <a:r>
              <a:rPr lang="en-CA" dirty="0" err="1"/>
              <a:t>Alzforum</a:t>
            </a:r>
            <a:r>
              <a:rPr lang="en-CA" dirty="0"/>
              <a:t> 2019)</a:t>
            </a:r>
          </a:p>
          <a:p>
            <a:endParaRPr lang="fr-CA" sz="2400" dirty="0"/>
          </a:p>
        </p:txBody>
      </p:sp>
    </p:spTree>
    <p:extLst>
      <p:ext uri="{BB962C8B-B14F-4D97-AF65-F5344CB8AC3E}">
        <p14:creationId xmlns:p14="http://schemas.microsoft.com/office/powerpoint/2010/main" val="2244925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F61B-CDDE-D14B-9DC9-36B9662DF101}"/>
              </a:ext>
            </a:extLst>
          </p:cNvPr>
          <p:cNvSpPr>
            <a:spLocks noGrp="1"/>
          </p:cNvSpPr>
          <p:nvPr>
            <p:ph type="title"/>
          </p:nvPr>
        </p:nvSpPr>
        <p:spPr/>
        <p:txBody>
          <a:bodyPr/>
          <a:lstStyle/>
          <a:p>
            <a:r>
              <a:rPr lang="fr-CA" dirty="0" err="1"/>
              <a:t>Cont</a:t>
            </a:r>
            <a:r>
              <a:rPr lang="fr-CA" dirty="0"/>
              <a:t>.</a:t>
            </a:r>
          </a:p>
        </p:txBody>
      </p:sp>
      <p:sp>
        <p:nvSpPr>
          <p:cNvPr id="3" name="Content Placeholder 2">
            <a:extLst>
              <a:ext uri="{FF2B5EF4-FFF2-40B4-BE49-F238E27FC236}">
                <a16:creationId xmlns:a16="http://schemas.microsoft.com/office/drawing/2014/main" id="{BBB14A7F-EBFB-4542-9CEB-D07856497DA9}"/>
              </a:ext>
            </a:extLst>
          </p:cNvPr>
          <p:cNvSpPr>
            <a:spLocks noGrp="1"/>
          </p:cNvSpPr>
          <p:nvPr>
            <p:ph idx="1"/>
          </p:nvPr>
        </p:nvSpPr>
        <p:spPr>
          <a:xfrm>
            <a:off x="838200" y="1413164"/>
            <a:ext cx="10515600" cy="4763799"/>
          </a:xfrm>
        </p:spPr>
        <p:txBody>
          <a:bodyPr>
            <a:normAutofit fontScale="77500" lnSpcReduction="20000"/>
          </a:bodyPr>
          <a:lstStyle/>
          <a:p>
            <a:r>
              <a:rPr lang="en-CA" dirty="0"/>
              <a:t>Stefano Sensi, an Italian researcher (</a:t>
            </a:r>
            <a:r>
              <a:rPr lang="en-CA" dirty="0" err="1"/>
              <a:t>CeSI-MeT</a:t>
            </a:r>
            <a:r>
              <a:rPr lang="en-CA" dirty="0"/>
              <a:t>), for example, writes that </a:t>
            </a:r>
          </a:p>
          <a:p>
            <a:r>
              <a:rPr lang="en-CA" dirty="0"/>
              <a:t>(C): The failure of the Phase 3 aducanumab trial is another warning that the field must take a different approach. Some authors have already called for a rejection of the amyloid hypothesis (…) AD is a multifactorial condition in which, along with Aβ accumulation, the convergence of many genetic, environmental, vascular, metabolic, and inflammatory factors promotes the neurodegenerative process. (…) we need to remind ourselves that a third of AD cases are strongly dependent on the concerted activity of modifiable factors like low education, midlife hypertension, midlife obesity, diabetes, physical inactivity, smoking, and depression. (…) It is time to take up the challenge of complexity. (</a:t>
            </a:r>
            <a:r>
              <a:rPr lang="en-CA" dirty="0" err="1"/>
              <a:t>Alzforum</a:t>
            </a:r>
            <a:r>
              <a:rPr lang="en-CA" dirty="0"/>
              <a:t> 2019: no page)</a:t>
            </a:r>
          </a:p>
          <a:p>
            <a:r>
              <a:rPr lang="en-CA" dirty="0"/>
              <a:t>	Kasper </a:t>
            </a:r>
            <a:r>
              <a:rPr lang="en-CA" dirty="0" err="1"/>
              <a:t>Kepp</a:t>
            </a:r>
            <a:r>
              <a:rPr lang="en-CA" dirty="0"/>
              <a:t> from the Technical University of Denmark writes :</a:t>
            </a:r>
          </a:p>
          <a:p>
            <a:r>
              <a:rPr lang="en-CA" dirty="0"/>
              <a:t>(C): It has been known for many years that the amyloid hypothesis cannot be correct; the reason it survives is because it is appealingly simple and offers a one-sided treatment strategy that pharma can pursue easily by antibodies and inhibitors. (…) Unfortunately, these people include, because of the paradigm's previous popularity, major opinion-leaders and big pharma with a responsibility for listening to only some key opinion makers of the dominating paradigm in the time of its sunset. (</a:t>
            </a:r>
            <a:r>
              <a:rPr lang="en-CA" dirty="0" err="1"/>
              <a:t>Alzforum</a:t>
            </a:r>
            <a:r>
              <a:rPr lang="en-CA" dirty="0"/>
              <a:t> 2019: no page)</a:t>
            </a:r>
          </a:p>
          <a:p>
            <a:endParaRPr lang="fr-CA" dirty="0"/>
          </a:p>
        </p:txBody>
      </p:sp>
    </p:spTree>
    <p:extLst>
      <p:ext uri="{BB962C8B-B14F-4D97-AF65-F5344CB8AC3E}">
        <p14:creationId xmlns:p14="http://schemas.microsoft.com/office/powerpoint/2010/main" val="4014804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5B47-0F2D-194D-BCA7-4BDAF833A0D4}"/>
              </a:ext>
            </a:extLst>
          </p:cNvPr>
          <p:cNvSpPr>
            <a:spLocks noGrp="1"/>
          </p:cNvSpPr>
          <p:nvPr>
            <p:ph type="title"/>
          </p:nvPr>
        </p:nvSpPr>
        <p:spPr/>
        <p:txBody>
          <a:bodyPr/>
          <a:lstStyle/>
          <a:p>
            <a:r>
              <a:rPr lang="fr-CA" dirty="0"/>
              <a:t>Conclusion 2: </a:t>
            </a:r>
          </a:p>
        </p:txBody>
      </p:sp>
      <p:sp>
        <p:nvSpPr>
          <p:cNvPr id="3" name="Content Placeholder 2">
            <a:extLst>
              <a:ext uri="{FF2B5EF4-FFF2-40B4-BE49-F238E27FC236}">
                <a16:creationId xmlns:a16="http://schemas.microsoft.com/office/drawing/2014/main" id="{9E36BCA8-42D4-6B46-9239-14485674F6EB}"/>
              </a:ext>
            </a:extLst>
          </p:cNvPr>
          <p:cNvSpPr>
            <a:spLocks noGrp="1"/>
          </p:cNvSpPr>
          <p:nvPr>
            <p:ph idx="1"/>
          </p:nvPr>
        </p:nvSpPr>
        <p:spPr/>
        <p:txBody>
          <a:bodyPr/>
          <a:lstStyle/>
          <a:p>
            <a:r>
              <a:rPr lang="fr-CA" dirty="0" err="1"/>
              <a:t>Different</a:t>
            </a:r>
            <a:r>
              <a:rPr lang="fr-CA" dirty="0"/>
              <a:t> countries </a:t>
            </a:r>
            <a:r>
              <a:rPr lang="fr-CA" dirty="0" err="1"/>
              <a:t>might</a:t>
            </a:r>
            <a:r>
              <a:rPr lang="fr-CA" dirty="0"/>
              <a:t> </a:t>
            </a:r>
            <a:r>
              <a:rPr lang="fr-CA" dirty="0" err="1"/>
              <a:t>receive</a:t>
            </a:r>
            <a:r>
              <a:rPr lang="fr-CA" dirty="0"/>
              <a:t> </a:t>
            </a:r>
            <a:r>
              <a:rPr lang="fr-CA" dirty="0" err="1"/>
              <a:t>different</a:t>
            </a:r>
            <a:r>
              <a:rPr lang="fr-CA" dirty="0"/>
              <a:t> </a:t>
            </a:r>
            <a:r>
              <a:rPr lang="fr-CA" dirty="0" err="1"/>
              <a:t>kinds</a:t>
            </a:r>
            <a:r>
              <a:rPr lang="fr-CA" dirty="0"/>
              <a:t> of </a:t>
            </a:r>
            <a:r>
              <a:rPr lang="fr-CA" dirty="0" err="1"/>
              <a:t>recommendations</a:t>
            </a:r>
            <a:r>
              <a:rPr lang="fr-CA" dirty="0"/>
              <a:t>.</a:t>
            </a:r>
          </a:p>
          <a:p>
            <a:endParaRPr lang="fr-CA" dirty="0"/>
          </a:p>
          <a:p>
            <a:r>
              <a:rPr lang="fr-CA" dirty="0"/>
              <a:t>« MCI </a:t>
            </a:r>
            <a:r>
              <a:rPr lang="fr-CA" dirty="0" err="1"/>
              <a:t>is</a:t>
            </a:r>
            <a:r>
              <a:rPr lang="fr-CA" dirty="0"/>
              <a:t> </a:t>
            </a:r>
            <a:r>
              <a:rPr lang="fr-CA" dirty="0" err="1"/>
              <a:t>given</a:t>
            </a:r>
            <a:r>
              <a:rPr lang="fr-CA" dirty="0"/>
              <a:t> </a:t>
            </a:r>
            <a:r>
              <a:rPr lang="fr-CA" dirty="0" err="1"/>
              <a:t>less</a:t>
            </a:r>
            <a:r>
              <a:rPr lang="fr-CA" dirty="0"/>
              <a:t> importance in Europe </a:t>
            </a:r>
            <a:r>
              <a:rPr lang="fr-CA" dirty="0" err="1"/>
              <a:t>when</a:t>
            </a:r>
            <a:r>
              <a:rPr lang="fr-CA" dirty="0"/>
              <a:t> </a:t>
            </a:r>
            <a:r>
              <a:rPr lang="fr-CA" dirty="0" err="1"/>
              <a:t>compared</a:t>
            </a:r>
            <a:r>
              <a:rPr lang="fr-CA" dirty="0"/>
              <a:t> to the US. » (Peter </a:t>
            </a:r>
            <a:r>
              <a:rPr lang="fr-CA" dirty="0" err="1"/>
              <a:t>Whitehouse</a:t>
            </a:r>
            <a:r>
              <a:rPr lang="fr-CA" dirty="0"/>
              <a:t>, </a:t>
            </a:r>
            <a:r>
              <a:rPr lang="fr-CA" dirty="0" err="1"/>
              <a:t>personal</a:t>
            </a:r>
            <a:r>
              <a:rPr lang="fr-CA" dirty="0"/>
              <a:t> communication)</a:t>
            </a:r>
          </a:p>
          <a:p>
            <a:endParaRPr lang="fr-CA" dirty="0"/>
          </a:p>
          <a:p>
            <a:r>
              <a:rPr lang="fr-CA" dirty="0"/>
              <a:t>And Canada?</a:t>
            </a:r>
          </a:p>
          <a:p>
            <a:pPr marL="0" indent="0">
              <a:buNone/>
            </a:pPr>
            <a:endParaRPr lang="fr-CA" dirty="0"/>
          </a:p>
          <a:p>
            <a:r>
              <a:rPr lang="fr-CA" dirty="0"/>
              <a:t>The influence of </a:t>
            </a:r>
            <a:r>
              <a:rPr lang="fr-CA" dirty="0" err="1"/>
              <a:t>such</a:t>
            </a:r>
            <a:r>
              <a:rPr lang="fr-CA" dirty="0"/>
              <a:t> translation </a:t>
            </a:r>
            <a:r>
              <a:rPr lang="fr-CA" dirty="0" err="1"/>
              <a:t>processes</a:t>
            </a:r>
            <a:r>
              <a:rPr lang="fr-CA" dirty="0"/>
              <a:t> (</a:t>
            </a:r>
            <a:r>
              <a:rPr lang="fr-CA" dirty="0" err="1"/>
              <a:t>pharmaceutical</a:t>
            </a:r>
            <a:r>
              <a:rPr lang="fr-CA" dirty="0"/>
              <a:t> </a:t>
            </a:r>
            <a:r>
              <a:rPr lang="fr-CA" dirty="0" err="1"/>
              <a:t>industry</a:t>
            </a:r>
            <a:r>
              <a:rPr lang="fr-CA" dirty="0"/>
              <a:t> lobbying, media restrictions etc.) </a:t>
            </a:r>
            <a:r>
              <a:rPr lang="fr-CA" dirty="0" err="1"/>
              <a:t>need</a:t>
            </a:r>
            <a:r>
              <a:rPr lang="fr-CA" dirty="0"/>
              <a:t> to </a:t>
            </a:r>
            <a:r>
              <a:rPr lang="fr-CA" dirty="0" err="1"/>
              <a:t>be</a:t>
            </a:r>
            <a:r>
              <a:rPr lang="fr-CA" dirty="0"/>
              <a:t> </a:t>
            </a:r>
            <a:r>
              <a:rPr lang="fr-CA" dirty="0" err="1"/>
              <a:t>studied</a:t>
            </a:r>
            <a:r>
              <a:rPr lang="fr-CA" dirty="0"/>
              <a:t> in more </a:t>
            </a:r>
            <a:r>
              <a:rPr lang="fr-CA" dirty="0" err="1"/>
              <a:t>detail</a:t>
            </a:r>
            <a:r>
              <a:rPr lang="fr-CA" dirty="0"/>
              <a:t>.</a:t>
            </a:r>
          </a:p>
        </p:txBody>
      </p:sp>
    </p:spTree>
    <p:extLst>
      <p:ext uri="{BB962C8B-B14F-4D97-AF65-F5344CB8AC3E}">
        <p14:creationId xmlns:p14="http://schemas.microsoft.com/office/powerpoint/2010/main" val="248446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73F-B4D8-AC48-98A3-0F103F3CCBD6}"/>
              </a:ext>
            </a:extLst>
          </p:cNvPr>
          <p:cNvSpPr>
            <a:spLocks noGrp="1"/>
          </p:cNvSpPr>
          <p:nvPr>
            <p:ph type="title"/>
          </p:nvPr>
        </p:nvSpPr>
        <p:spPr/>
        <p:txBody>
          <a:bodyPr/>
          <a:lstStyle/>
          <a:p>
            <a:r>
              <a:rPr lang="fr-CA" dirty="0"/>
              <a:t>2.d Case </a:t>
            </a:r>
            <a:r>
              <a:rPr lang="fr-CA" dirty="0" err="1"/>
              <a:t>study</a:t>
            </a:r>
            <a:r>
              <a:rPr lang="fr-CA" dirty="0"/>
              <a:t>: </a:t>
            </a:r>
            <a:r>
              <a:rPr lang="fr-CA" dirty="0" err="1"/>
              <a:t>situating</a:t>
            </a:r>
            <a:r>
              <a:rPr lang="fr-CA" dirty="0"/>
              <a:t> a </a:t>
            </a:r>
            <a:r>
              <a:rPr lang="fr-CA" dirty="0" err="1"/>
              <a:t>specific</a:t>
            </a:r>
            <a:r>
              <a:rPr lang="fr-CA" dirty="0"/>
              <a:t> national </a:t>
            </a:r>
            <a:r>
              <a:rPr lang="fr-CA" dirty="0" err="1"/>
              <a:t>context</a:t>
            </a:r>
            <a:r>
              <a:rPr lang="fr-CA" dirty="0"/>
              <a:t>: </a:t>
            </a:r>
            <a:r>
              <a:rPr lang="fr-CA" dirty="0" err="1"/>
              <a:t>Brazil</a:t>
            </a:r>
            <a:endParaRPr lang="fr-CA" dirty="0"/>
          </a:p>
        </p:txBody>
      </p:sp>
      <p:sp>
        <p:nvSpPr>
          <p:cNvPr id="3" name="Content Placeholder 2">
            <a:extLst>
              <a:ext uri="{FF2B5EF4-FFF2-40B4-BE49-F238E27FC236}">
                <a16:creationId xmlns:a16="http://schemas.microsoft.com/office/drawing/2014/main" id="{30D94145-681E-3A4F-8536-B714851C6CAA}"/>
              </a:ext>
            </a:extLst>
          </p:cNvPr>
          <p:cNvSpPr>
            <a:spLocks noGrp="1"/>
          </p:cNvSpPr>
          <p:nvPr>
            <p:ph idx="1"/>
          </p:nvPr>
        </p:nvSpPr>
        <p:spPr/>
        <p:txBody>
          <a:bodyPr/>
          <a:lstStyle/>
          <a:p>
            <a:r>
              <a:rPr lang="fr-CA" dirty="0" err="1"/>
              <a:t>Otherness</a:t>
            </a:r>
            <a:r>
              <a:rPr lang="fr-CA" dirty="0"/>
              <a:t> (future: Germany, Canada, </a:t>
            </a:r>
            <a:r>
              <a:rPr lang="fr-CA" dirty="0" err="1"/>
              <a:t>Switzerland</a:t>
            </a:r>
            <a:r>
              <a:rPr lang="fr-CA" dirty="0"/>
              <a:t>)</a:t>
            </a:r>
          </a:p>
        </p:txBody>
      </p:sp>
    </p:spTree>
    <p:extLst>
      <p:ext uri="{BB962C8B-B14F-4D97-AF65-F5344CB8AC3E}">
        <p14:creationId xmlns:p14="http://schemas.microsoft.com/office/powerpoint/2010/main" val="2515542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0311CE5-3D05-493E-B9D2-CF549DF73D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C32E3BD3-5B3C-CA45-AA2E-AE4A5639AC7C}"/>
              </a:ext>
            </a:extLst>
          </p:cNvPr>
          <p:cNvSpPr>
            <a:spLocks noGrp="1"/>
          </p:cNvSpPr>
          <p:nvPr>
            <p:ph type="title"/>
          </p:nvPr>
        </p:nvSpPr>
        <p:spPr>
          <a:xfrm>
            <a:off x="993370" y="4249107"/>
            <a:ext cx="10191405" cy="1109031"/>
          </a:xfrm>
        </p:spPr>
        <p:txBody>
          <a:bodyPr vert="horz" lIns="91440" tIns="45720" rIns="91440" bIns="45720" rtlCol="0" anchor="b">
            <a:normAutofit/>
          </a:bodyPr>
          <a:lstStyle/>
          <a:p>
            <a:pPr algn="ctr"/>
            <a:r>
              <a:rPr lang="en-US" sz="5200" kern="1200">
                <a:solidFill>
                  <a:schemeClr val="tx1"/>
                </a:solidFill>
                <a:latin typeface="+mj-lt"/>
                <a:ea typeface="+mj-ea"/>
                <a:cs typeface="+mj-cs"/>
              </a:rPr>
              <a:t>3. Dementia prevention in Brazil</a:t>
            </a:r>
          </a:p>
        </p:txBody>
      </p:sp>
      <p:sp>
        <p:nvSpPr>
          <p:cNvPr id="3" name="Content Placeholder 2">
            <a:extLst>
              <a:ext uri="{FF2B5EF4-FFF2-40B4-BE49-F238E27FC236}">
                <a16:creationId xmlns:a16="http://schemas.microsoft.com/office/drawing/2014/main" id="{51EAD48D-DE11-504E-98A6-0E1C9802157E}"/>
              </a:ext>
            </a:extLst>
          </p:cNvPr>
          <p:cNvSpPr>
            <a:spLocks noGrp="1"/>
          </p:cNvSpPr>
          <p:nvPr>
            <p:ph idx="1"/>
          </p:nvPr>
        </p:nvSpPr>
        <p:spPr>
          <a:xfrm>
            <a:off x="993370" y="5582587"/>
            <a:ext cx="10191405" cy="546502"/>
          </a:xfrm>
        </p:spPr>
        <p:txBody>
          <a:bodyPr vert="horz" lIns="91440" tIns="45720" rIns="91440" bIns="45720" rtlCol="0">
            <a:normAutofit/>
          </a:bodyPr>
          <a:lstStyle/>
          <a:p>
            <a:pPr marL="0" indent="0" algn="ctr">
              <a:buNone/>
            </a:pPr>
            <a:r>
              <a:rPr lang="en-US" sz="2400" kern="1200">
                <a:solidFill>
                  <a:schemeClr val="tx1"/>
                </a:solidFill>
                <a:latin typeface="+mn-lt"/>
                <a:ea typeface="+mn-ea"/>
                <a:cs typeface="+mn-cs"/>
              </a:rPr>
              <a:t>Embedding risk factors in local contexts</a:t>
            </a:r>
          </a:p>
        </p:txBody>
      </p:sp>
      <p:pic>
        <p:nvPicPr>
          <p:cNvPr id="5" name="Picture 4" descr="A picture containing person, ground, outdoor&#10;&#10;Description automatically generated">
            <a:extLst>
              <a:ext uri="{FF2B5EF4-FFF2-40B4-BE49-F238E27FC236}">
                <a16:creationId xmlns:a16="http://schemas.microsoft.com/office/drawing/2014/main" id="{41F8DFF9-EB8E-FC49-8FAC-42E87C9DBBC1}"/>
              </a:ext>
            </a:extLst>
          </p:cNvPr>
          <p:cNvPicPr>
            <a:picLocks noChangeAspect="1"/>
          </p:cNvPicPr>
          <p:nvPr/>
        </p:nvPicPr>
        <p:blipFill rotWithShape="1">
          <a:blip r:embed="rId2"/>
          <a:srcRect t="2395" r="-2" b="7868"/>
          <a:stretch/>
        </p:blipFill>
        <p:spPr>
          <a:xfrm>
            <a:off x="198741" y="171720"/>
            <a:ext cx="5803323" cy="3905677"/>
          </a:xfrm>
          <a:prstGeom prst="rect">
            <a:avLst/>
          </a:prstGeom>
        </p:spPr>
      </p:pic>
      <p:pic>
        <p:nvPicPr>
          <p:cNvPr id="7" name="Picture 6" descr="A group of people sitting outside a tent&#10;&#10;Description automatically generated with low confidence">
            <a:extLst>
              <a:ext uri="{FF2B5EF4-FFF2-40B4-BE49-F238E27FC236}">
                <a16:creationId xmlns:a16="http://schemas.microsoft.com/office/drawing/2014/main" id="{4524194B-CC17-B84C-B0A3-69D50EC7C229}"/>
              </a:ext>
            </a:extLst>
          </p:cNvPr>
          <p:cNvPicPr>
            <a:picLocks noChangeAspect="1"/>
          </p:cNvPicPr>
          <p:nvPr/>
        </p:nvPicPr>
        <p:blipFill rotWithShape="1">
          <a:blip r:embed="rId3"/>
          <a:srcRect t="23560" r="3" b="13100"/>
          <a:stretch/>
        </p:blipFill>
        <p:spPr>
          <a:xfrm>
            <a:off x="6189934" y="156394"/>
            <a:ext cx="5803323" cy="3920994"/>
          </a:xfrm>
          <a:prstGeom prst="rect">
            <a:avLst/>
          </a:prstGeom>
        </p:spPr>
      </p:pic>
    </p:spTree>
    <p:extLst>
      <p:ext uri="{BB962C8B-B14F-4D97-AF65-F5344CB8AC3E}">
        <p14:creationId xmlns:p14="http://schemas.microsoft.com/office/powerpoint/2010/main" val="321965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8568"/>
          </a:xfrm>
        </p:spPr>
        <p:txBody>
          <a:bodyPr/>
          <a:lstStyle/>
          <a:p>
            <a:r>
              <a:rPr lang="en-US" b="1" dirty="0"/>
              <a:t>Brazil – aging, dementia, risk factors</a:t>
            </a:r>
          </a:p>
        </p:txBody>
      </p:sp>
      <p:sp>
        <p:nvSpPr>
          <p:cNvPr id="3" name="Content Placeholder 2"/>
          <p:cNvSpPr>
            <a:spLocks noGrp="1"/>
          </p:cNvSpPr>
          <p:nvPr>
            <p:ph idx="1"/>
          </p:nvPr>
        </p:nvSpPr>
        <p:spPr>
          <a:xfrm>
            <a:off x="381000" y="1093694"/>
            <a:ext cx="11811000" cy="5764306"/>
          </a:xfrm>
        </p:spPr>
        <p:txBody>
          <a:bodyPr>
            <a:normAutofit fontScale="77500" lnSpcReduction="20000"/>
          </a:bodyPr>
          <a:lstStyle/>
          <a:p>
            <a:pPr marL="0" indent="0">
              <a:buNone/>
            </a:pPr>
            <a:endParaRPr lang="en-US" dirty="0"/>
          </a:p>
          <a:p>
            <a:r>
              <a:rPr lang="pt-BR" dirty="0"/>
              <a:t>7,3% </a:t>
            </a:r>
            <a:r>
              <a:rPr lang="pt-BR" dirty="0" err="1"/>
              <a:t>seniors</a:t>
            </a:r>
            <a:r>
              <a:rPr lang="pt-BR" dirty="0"/>
              <a:t> in 1991 ; 15% in 2025 </a:t>
            </a:r>
          </a:p>
          <a:p>
            <a:r>
              <a:rPr lang="pt-BR" dirty="0"/>
              <a:t>Life </a:t>
            </a:r>
            <a:r>
              <a:rPr lang="pt-BR" dirty="0" err="1"/>
              <a:t>expectancy</a:t>
            </a:r>
            <a:r>
              <a:rPr lang="pt-BR" dirty="0"/>
              <a:t>: 75.67, </a:t>
            </a:r>
            <a:r>
              <a:rPr lang="pt-BR" dirty="0" err="1"/>
              <a:t>important</a:t>
            </a:r>
            <a:r>
              <a:rPr lang="pt-BR" dirty="0"/>
              <a:t> </a:t>
            </a:r>
            <a:r>
              <a:rPr lang="pt-BR" dirty="0" err="1"/>
              <a:t>class-related</a:t>
            </a:r>
            <a:r>
              <a:rPr lang="pt-BR" dirty="0"/>
              <a:t> </a:t>
            </a:r>
            <a:r>
              <a:rPr lang="pt-BR" dirty="0" err="1"/>
              <a:t>differences</a:t>
            </a:r>
            <a:r>
              <a:rPr lang="pt-BR" dirty="0"/>
              <a:t> </a:t>
            </a:r>
            <a:r>
              <a:rPr lang="pt-BR" sz="2100" dirty="0"/>
              <a:t>(WHO 2018)</a:t>
            </a:r>
          </a:p>
          <a:p>
            <a:pPr marL="0" indent="0">
              <a:buNone/>
            </a:pPr>
            <a:endParaRPr lang="pt-BR" dirty="0"/>
          </a:p>
          <a:p>
            <a:pPr marL="0" indent="0">
              <a:buNone/>
            </a:pPr>
            <a:r>
              <a:rPr lang="fr-CA" i="1" dirty="0" err="1"/>
              <a:t>Older</a:t>
            </a:r>
            <a:r>
              <a:rPr lang="fr-CA" i="1" dirty="0"/>
              <a:t> people and</a:t>
            </a:r>
          </a:p>
          <a:p>
            <a:pPr marL="0" indent="0">
              <a:buNone/>
            </a:pPr>
            <a:r>
              <a:rPr lang="en-CA" dirty="0"/>
              <a:t>Hypertension: The prevalence of arterial hypertension was 74.9% (Lima Sousa et al. 2019)</a:t>
            </a:r>
          </a:p>
          <a:p>
            <a:pPr marL="0" indent="0">
              <a:buNone/>
            </a:pPr>
            <a:r>
              <a:rPr lang="en-CA" dirty="0"/>
              <a:t>Diabetes: 10 % in 1998, 13 % in 2003 and 16 % in 2008 // 17.9% (2011) (Mendes et al. 2011)</a:t>
            </a:r>
            <a:endParaRPr lang="en-US" dirty="0"/>
          </a:p>
          <a:p>
            <a:pPr marL="0" indent="0">
              <a:buNone/>
            </a:pPr>
            <a:endParaRPr lang="en-US" dirty="0"/>
          </a:p>
          <a:p>
            <a:r>
              <a:rPr lang="en-US" dirty="0"/>
              <a:t>30% of Brazilians </a:t>
            </a:r>
            <a:r>
              <a:rPr lang="en-US" b="1" dirty="0"/>
              <a:t>smoke</a:t>
            </a:r>
            <a:r>
              <a:rPr lang="en-US" dirty="0"/>
              <a:t> 20+ cigarettes/day, national tobacco restriction programs reached less young women and older people </a:t>
            </a:r>
            <a:r>
              <a:rPr lang="en-US" sz="2100" dirty="0"/>
              <a:t>(Monteiro et al. 2010)</a:t>
            </a:r>
          </a:p>
          <a:p>
            <a:r>
              <a:rPr lang="en-US" sz="3100" dirty="0"/>
              <a:t>40%  prevalence of </a:t>
            </a:r>
            <a:r>
              <a:rPr lang="en-US" sz="3100" b="1" dirty="0"/>
              <a:t>physical inactivity </a:t>
            </a:r>
            <a:r>
              <a:rPr lang="en-US" sz="3100" dirty="0"/>
              <a:t>among adults, highly class dependent </a:t>
            </a:r>
            <a:r>
              <a:rPr lang="en-US" sz="2600" dirty="0"/>
              <a:t>(</a:t>
            </a:r>
            <a:r>
              <a:rPr lang="en-US" sz="2600" dirty="0" err="1"/>
              <a:t>Hallal</a:t>
            </a:r>
            <a:r>
              <a:rPr lang="en-US" sz="2600" dirty="0"/>
              <a:t> et al. 2012)</a:t>
            </a:r>
          </a:p>
          <a:p>
            <a:r>
              <a:rPr lang="en-US" b="1" dirty="0"/>
              <a:t>Depression</a:t>
            </a:r>
            <a:r>
              <a:rPr lang="en-US" dirty="0"/>
              <a:t> (66-84 </a:t>
            </a:r>
            <a:r>
              <a:rPr lang="en-US" dirty="0" err="1"/>
              <a:t>yrs</a:t>
            </a:r>
            <a:r>
              <a:rPr lang="en-US" dirty="0"/>
              <a:t>): Prevalence rates of 7.0% for major depression, </a:t>
            </a:r>
            <a:r>
              <a:rPr lang="en-US" b="1" dirty="0"/>
              <a:t>26.0% for CSDS</a:t>
            </a:r>
            <a:r>
              <a:rPr lang="en-US" dirty="0"/>
              <a:t>, and 3.3% for dysthymia </a:t>
            </a:r>
            <a:r>
              <a:rPr lang="en-US" sz="2100" dirty="0"/>
              <a:t>(</a:t>
            </a:r>
            <a:r>
              <a:rPr lang="en-US" sz="2100" dirty="0" err="1"/>
              <a:t>Barcelos</a:t>
            </a:r>
            <a:r>
              <a:rPr lang="en-US" sz="2100" dirty="0"/>
              <a:t>-Ferreira et al. 2010)</a:t>
            </a:r>
          </a:p>
          <a:p>
            <a:pPr marL="0" indent="0">
              <a:buNone/>
            </a:pPr>
            <a:endParaRPr lang="en-US" sz="2200" dirty="0"/>
          </a:p>
          <a:p>
            <a:r>
              <a:rPr lang="en-US" dirty="0"/>
              <a:t>Probable increase in the prevalence of </a:t>
            </a:r>
            <a:r>
              <a:rPr lang="en-US" b="1" u="sng" dirty="0"/>
              <a:t>dementia</a:t>
            </a:r>
            <a:r>
              <a:rPr lang="en-US" dirty="0"/>
              <a:t> in the 65+ age-group, from 7.6% to 7.9% between 2010 and 2020: 55,000 new cases per year </a:t>
            </a:r>
            <a:r>
              <a:rPr lang="en-US" sz="2100" dirty="0"/>
              <a:t>(</a:t>
            </a:r>
            <a:r>
              <a:rPr lang="en-US" sz="2100" dirty="0" err="1"/>
              <a:t>Burlá</a:t>
            </a:r>
            <a:r>
              <a:rPr lang="en-US" sz="2100" dirty="0"/>
              <a:t> et al. 2013)</a:t>
            </a:r>
          </a:p>
        </p:txBody>
      </p:sp>
    </p:spTree>
    <p:extLst>
      <p:ext uri="{BB962C8B-B14F-4D97-AF65-F5344CB8AC3E}">
        <p14:creationId xmlns:p14="http://schemas.microsoft.com/office/powerpoint/2010/main" val="13187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FA75-E076-6A48-8B6D-4335D5EA2B70}"/>
              </a:ext>
            </a:extLst>
          </p:cNvPr>
          <p:cNvSpPr>
            <a:spLocks noGrp="1"/>
          </p:cNvSpPr>
          <p:nvPr>
            <p:ph type="title"/>
          </p:nvPr>
        </p:nvSpPr>
        <p:spPr/>
        <p:txBody>
          <a:bodyPr/>
          <a:lstStyle/>
          <a:p>
            <a:r>
              <a:rPr lang="fr-CA" dirty="0" err="1"/>
              <a:t>Today</a:t>
            </a:r>
            <a:r>
              <a:rPr lang="fr-CA" dirty="0"/>
              <a:t>…</a:t>
            </a:r>
          </a:p>
        </p:txBody>
      </p:sp>
      <p:sp>
        <p:nvSpPr>
          <p:cNvPr id="3" name="Content Placeholder 2">
            <a:extLst>
              <a:ext uri="{FF2B5EF4-FFF2-40B4-BE49-F238E27FC236}">
                <a16:creationId xmlns:a16="http://schemas.microsoft.com/office/drawing/2014/main" id="{357C9A59-1ABA-4A48-8B32-907C04C78D6C}"/>
              </a:ext>
            </a:extLst>
          </p:cNvPr>
          <p:cNvSpPr>
            <a:spLocks noGrp="1"/>
          </p:cNvSpPr>
          <p:nvPr>
            <p:ph idx="1"/>
          </p:nvPr>
        </p:nvSpPr>
        <p:spPr/>
        <p:txBody>
          <a:bodyPr/>
          <a:lstStyle/>
          <a:p>
            <a:pPr marL="514350" indent="-514350">
              <a:buFont typeface="+mj-lt"/>
              <a:buAutoNum type="arabicPeriod"/>
            </a:pPr>
            <a:r>
              <a:rPr lang="en-CA" dirty="0"/>
              <a:t>“Old” versus “new” dementia</a:t>
            </a:r>
          </a:p>
          <a:p>
            <a:pPr marL="514350" indent="-514350">
              <a:buFont typeface="+mj-lt"/>
              <a:buAutoNum type="arabicPeriod"/>
            </a:pPr>
            <a:r>
              <a:rPr lang="en-CA" dirty="0"/>
              <a:t>Situating the “new” dementia</a:t>
            </a:r>
          </a:p>
          <a:p>
            <a:pPr marL="914400" lvl="1" indent="-457200">
              <a:buAutoNum type="alphaLcPeriod"/>
            </a:pPr>
            <a:r>
              <a:rPr lang="en-CA" dirty="0"/>
              <a:t>Epidemiological studies</a:t>
            </a:r>
          </a:p>
          <a:p>
            <a:pPr marL="914400" lvl="1" indent="-457200">
              <a:buAutoNum type="alphaLcPeriod"/>
            </a:pPr>
            <a:r>
              <a:rPr lang="en-CA" dirty="0"/>
              <a:t>Intervention studies</a:t>
            </a:r>
          </a:p>
          <a:p>
            <a:pPr marL="914400" lvl="1" indent="-457200">
              <a:buAutoNum type="alphaLcPeriod"/>
            </a:pPr>
            <a:r>
              <a:rPr lang="en-CA" dirty="0"/>
              <a:t>Knowledge translation</a:t>
            </a:r>
          </a:p>
          <a:p>
            <a:pPr marL="914400" lvl="1" indent="-457200">
              <a:buAutoNum type="alphaLcPeriod"/>
            </a:pPr>
            <a:r>
              <a:rPr lang="en-CA" dirty="0"/>
              <a:t>Case study: situating prevention in Brazil</a:t>
            </a:r>
          </a:p>
          <a:p>
            <a:pPr marL="457200" lvl="1" indent="0">
              <a:buNone/>
            </a:pPr>
            <a:r>
              <a:rPr lang="en-CA" dirty="0"/>
              <a:t>	(future: Germany, Canada, Switzerland)</a:t>
            </a:r>
          </a:p>
          <a:p>
            <a:pPr marL="514350" indent="-514350">
              <a:buFont typeface="+mj-lt"/>
              <a:buAutoNum type="arabicPeriod"/>
            </a:pPr>
            <a:r>
              <a:rPr lang="en-CA" dirty="0"/>
              <a:t>Conclusion</a:t>
            </a:r>
          </a:p>
          <a:p>
            <a:pPr marL="914400" lvl="1" indent="-457200">
              <a:buAutoNum type="alphaLcPeriod"/>
            </a:pPr>
            <a:endParaRPr lang="en-CA" dirty="0"/>
          </a:p>
          <a:p>
            <a:endParaRPr lang="en-CA" dirty="0"/>
          </a:p>
        </p:txBody>
      </p:sp>
    </p:spTree>
    <p:extLst>
      <p:ext uri="{BB962C8B-B14F-4D97-AF65-F5344CB8AC3E}">
        <p14:creationId xmlns:p14="http://schemas.microsoft.com/office/powerpoint/2010/main" val="3847437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“Free medications, here at the Popular Pharmacy”</a:t>
            </a:r>
            <a:br>
              <a:rPr lang="en-US" sz="2400" dirty="0"/>
            </a:br>
            <a:r>
              <a:rPr lang="en-US" sz="2400" dirty="0"/>
              <a:t>“Diabetes and hypertension, It is through this program that you get the meds with until 90% of discount. In the case of hypertension and diabetes, these meds are for free.”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276" y="1690688"/>
            <a:ext cx="8921687" cy="3934257"/>
          </a:xfrm>
        </p:spPr>
      </p:pic>
      <p:pic>
        <p:nvPicPr>
          <p:cNvPr id="3073" name="Picture 1" descr="//www13.bmo.com/onlinebanking/onlinebanking/en/images/icons/ico_iH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14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ww13.bmo.com/onlinebanking/onlinebanking/en/images/icons/ico_iH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1450" cy="171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2C0098-BBB9-E248-A152-D02587D6A654}"/>
              </a:ext>
            </a:extLst>
          </p:cNvPr>
          <p:cNvSpPr/>
          <p:nvPr/>
        </p:nvSpPr>
        <p:spPr>
          <a:xfrm>
            <a:off x="342901" y="6050928"/>
            <a:ext cx="11137899" cy="646331"/>
          </a:xfrm>
          <a:prstGeom prst="rect">
            <a:avLst/>
          </a:prstGeom>
        </p:spPr>
        <p:txBody>
          <a:bodyPr wrap="square">
            <a:spAutoFit/>
          </a:bodyPr>
          <a:lstStyle/>
          <a:p>
            <a:r>
              <a:rPr lang="pt-BR" dirty="0"/>
              <a:t>“Não deveríamos ter tantos casos [de demência] por aqui; aqui os remédios para diabetes e hipertensão estão de graça. Mas a vida dessas pessoas é muito difícil…” (Cristina Hoffmann, MS, 2016)</a:t>
            </a:r>
          </a:p>
        </p:txBody>
      </p:sp>
    </p:spTree>
    <p:extLst>
      <p:ext uri="{BB962C8B-B14F-4D97-AF65-F5344CB8AC3E}">
        <p14:creationId xmlns:p14="http://schemas.microsoft.com/office/powerpoint/2010/main" val="2423469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5BEA-F433-A642-86C2-C275186A5EF2}"/>
              </a:ext>
            </a:extLst>
          </p:cNvPr>
          <p:cNvSpPr>
            <a:spLocks noGrp="1"/>
          </p:cNvSpPr>
          <p:nvPr>
            <p:ph type="title"/>
          </p:nvPr>
        </p:nvSpPr>
        <p:spPr/>
        <p:txBody>
          <a:bodyPr/>
          <a:lstStyle/>
          <a:p>
            <a:r>
              <a:rPr lang="en-US" dirty="0"/>
              <a:t>Geriatricians about dementia prevention in Brazil</a:t>
            </a:r>
          </a:p>
        </p:txBody>
      </p:sp>
      <p:sp>
        <p:nvSpPr>
          <p:cNvPr id="3" name="Content Placeholder 2">
            <a:extLst>
              <a:ext uri="{FF2B5EF4-FFF2-40B4-BE49-F238E27FC236}">
                <a16:creationId xmlns:a16="http://schemas.microsoft.com/office/drawing/2014/main" id="{3DE22C7D-3903-0B44-BDAD-EA344063E8A6}"/>
              </a:ext>
            </a:extLst>
          </p:cNvPr>
          <p:cNvSpPr>
            <a:spLocks noGrp="1"/>
          </p:cNvSpPr>
          <p:nvPr>
            <p:ph idx="1"/>
          </p:nvPr>
        </p:nvSpPr>
        <p:spPr>
          <a:xfrm>
            <a:off x="838200" y="1593668"/>
            <a:ext cx="10515600" cy="5016137"/>
          </a:xfrm>
        </p:spPr>
        <p:txBody>
          <a:bodyPr>
            <a:normAutofit fontScale="77500" lnSpcReduction="20000"/>
          </a:bodyPr>
          <a:lstStyle/>
          <a:p>
            <a:pPr algn="just"/>
            <a:r>
              <a:rPr lang="en-CA" dirty="0"/>
              <a:t>… there is the cultural question, that people think they only have to go to the doctor when they are very ill. And do not do anything before getting sick… And then, when they need help, the access to health care is very difficult, (Female geriatric resident)</a:t>
            </a:r>
          </a:p>
          <a:p>
            <a:pPr algn="just"/>
            <a:endParaRPr lang="en-CA" dirty="0"/>
          </a:p>
          <a:p>
            <a:pPr algn="just"/>
            <a:r>
              <a:rPr lang="en-CA" dirty="0"/>
              <a:t>They don’t take these medications – hypertension is so common, why take this medication? Because it makes people ordinary. … Hypertension is a disease of poor people. ‘I want to have a disease of rich people’, they say. (Male geriatrician)</a:t>
            </a:r>
          </a:p>
          <a:p>
            <a:pPr marL="0" indent="0" algn="just">
              <a:buNone/>
            </a:pPr>
            <a:endParaRPr lang="en-CA" dirty="0"/>
          </a:p>
          <a:p>
            <a:pPr algn="just"/>
            <a:r>
              <a:rPr lang="en-CA" dirty="0"/>
              <a:t>Vascular dementia in Brazil, </a:t>
            </a:r>
            <a:r>
              <a:rPr lang="en-CA" i="1" dirty="0" err="1"/>
              <a:t>ave</a:t>
            </a:r>
            <a:r>
              <a:rPr lang="en-CA" i="1" dirty="0"/>
              <a:t> Maria</a:t>
            </a:r>
            <a:r>
              <a:rPr lang="en-CA" dirty="0"/>
              <a:t>! I am sure it is worse than in any other country. In the first world, diabetes and hypertension are well controlled. We will never get there. That is very sad. And especially in the public system [SUS], that’s a mess. (…) It is difficult to have access to medications, difficult to change lifestyle, difficult to change the diet and all that. (…) The access to health care is difficult – because of all this patients have more ischemic events, microangiopathies (…) And so rates of mixed dementia and the vascular one are very high. In </a:t>
            </a:r>
            <a:r>
              <a:rPr lang="en-CA" dirty="0" err="1"/>
              <a:t>Ceilândia</a:t>
            </a:r>
            <a:r>
              <a:rPr lang="en-CA" dirty="0"/>
              <a:t> [very poor area], people are unable to buy certain medications. And if I decide to prescribe one they get for free, it will likely be an old medication, with heavy side effects. It is heart-breaking. Sometimes families can buy one medication, but not another. (female geriatrician)  </a:t>
            </a:r>
          </a:p>
          <a:p>
            <a:endParaRPr lang="en-CA" dirty="0"/>
          </a:p>
          <a:p>
            <a:endParaRPr lang="en-US" dirty="0"/>
          </a:p>
        </p:txBody>
      </p:sp>
    </p:spTree>
    <p:extLst>
      <p:ext uri="{BB962C8B-B14F-4D97-AF65-F5344CB8AC3E}">
        <p14:creationId xmlns:p14="http://schemas.microsoft.com/office/powerpoint/2010/main" val="692443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Care of self</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946" y="1371469"/>
            <a:ext cx="3529109" cy="1985123"/>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788" y="1980291"/>
            <a:ext cx="3526424" cy="2277384"/>
          </a:xfrm>
          <a:prstGeom prst="rect">
            <a:avLst/>
          </a:prstGeom>
        </p:spPr>
      </p:pic>
      <p:pic>
        <p:nvPicPr>
          <p:cNvPr id="3074" name="Picture 2" descr="Aula de ginástica em praia de Niterói (RJ) atrai a terceira idade - Rio de  Janeiro - R7 RJ no Ar">
            <a:hlinkClick r:id="rId4"/>
            <a:extLst>
              <a:ext uri="{FF2B5EF4-FFF2-40B4-BE49-F238E27FC236}">
                <a16:creationId xmlns:a16="http://schemas.microsoft.com/office/drawing/2014/main" id="{4767305D-D2A2-D54D-8802-6B6F1233085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53400" y="1368920"/>
            <a:ext cx="3553968" cy="1990222"/>
          </a:xfrm>
          <a:prstGeom prst="rect">
            <a:avLst/>
          </a:prstGeom>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8F880EF2-DF79-4D9D-8F11-E91D48C797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CB3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060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135C-9548-D94A-8D6B-E17DA73E2881}"/>
              </a:ext>
            </a:extLst>
          </p:cNvPr>
          <p:cNvSpPr>
            <a:spLocks noGrp="1"/>
          </p:cNvSpPr>
          <p:nvPr>
            <p:ph type="title"/>
          </p:nvPr>
        </p:nvSpPr>
        <p:spPr/>
        <p:txBody>
          <a:bodyPr>
            <a:normAutofit fontScale="90000"/>
          </a:bodyPr>
          <a:lstStyle/>
          <a:p>
            <a:r>
              <a:rPr lang="en-US" dirty="0"/>
              <a:t>3. Conclusion:</a:t>
            </a:r>
            <a:br>
              <a:rPr lang="en-US" dirty="0"/>
            </a:br>
            <a:r>
              <a:rPr lang="en-US" dirty="0"/>
              <a:t>Situating the prevention of dementia, examples </a:t>
            </a:r>
            <a:br>
              <a:rPr lang="en-US" dirty="0"/>
            </a:br>
            <a:r>
              <a:rPr lang="en-US" sz="1200" dirty="0"/>
              <a:t>on different levels</a:t>
            </a:r>
            <a:endParaRPr lang="en-US" dirty="0"/>
          </a:p>
        </p:txBody>
      </p:sp>
      <p:sp>
        <p:nvSpPr>
          <p:cNvPr id="3" name="Content Placeholder 2">
            <a:extLst>
              <a:ext uri="{FF2B5EF4-FFF2-40B4-BE49-F238E27FC236}">
                <a16:creationId xmlns:a16="http://schemas.microsoft.com/office/drawing/2014/main" id="{3D9E54FA-7873-7B46-BE9C-DEDA73F44FD1}"/>
              </a:ext>
            </a:extLst>
          </p:cNvPr>
          <p:cNvSpPr>
            <a:spLocks noGrp="1"/>
          </p:cNvSpPr>
          <p:nvPr>
            <p:ph idx="1"/>
          </p:nvPr>
        </p:nvSpPr>
        <p:spPr>
          <a:xfrm>
            <a:off x="1911927" y="2133600"/>
            <a:ext cx="8048937" cy="4324350"/>
          </a:xfrm>
        </p:spPr>
        <p:txBody>
          <a:bodyPr>
            <a:normAutofit fontScale="77500" lnSpcReduction="20000"/>
          </a:bodyPr>
          <a:lstStyle/>
          <a:p>
            <a:r>
              <a:rPr lang="en-CA" dirty="0"/>
              <a:t>In some (richer) regions of the world dementia incidence rates are declining, for instance in the US (Manton, Gu and </a:t>
            </a:r>
            <a:r>
              <a:rPr lang="en-CA" dirty="0" err="1"/>
              <a:t>Ukraintseva</a:t>
            </a:r>
            <a:r>
              <a:rPr lang="en-CA" dirty="0"/>
              <a:t> 2005), Holland (</a:t>
            </a:r>
            <a:r>
              <a:rPr lang="en-CA" dirty="0" err="1"/>
              <a:t>Schrijvers</a:t>
            </a:r>
            <a:r>
              <a:rPr lang="en-CA" dirty="0"/>
              <a:t> et al. 2012), Sweden (</a:t>
            </a:r>
            <a:r>
              <a:rPr lang="en-CA" dirty="0" err="1"/>
              <a:t>Qiu</a:t>
            </a:r>
            <a:r>
              <a:rPr lang="en-CA" dirty="0"/>
              <a:t> et al. 2013), and England (Matthews et al. 2013). (looking at </a:t>
            </a:r>
            <a:r>
              <a:rPr lang="en-CA" i="1" dirty="0"/>
              <a:t>health care system</a:t>
            </a:r>
            <a:r>
              <a:rPr lang="en-CA" dirty="0"/>
              <a:t>)</a:t>
            </a:r>
          </a:p>
          <a:p>
            <a:r>
              <a:rPr lang="en-US" dirty="0"/>
              <a:t>The turn toward integrating pre-clinical phases into the definition of the dementia syndrome itself will happen more likely on the North American continent.</a:t>
            </a:r>
            <a:r>
              <a:rPr lang="en-CA" dirty="0"/>
              <a:t> (</a:t>
            </a:r>
            <a:r>
              <a:rPr lang="en-CA" i="1" dirty="0"/>
              <a:t>science discourse</a:t>
            </a:r>
            <a:r>
              <a:rPr lang="en-CA" dirty="0"/>
              <a:t>)</a:t>
            </a:r>
          </a:p>
          <a:p>
            <a:r>
              <a:rPr lang="en-US" dirty="0"/>
              <a:t>Media images:  once passive victims of the disease, have since come to be seen as active agents of self-care in some contexts</a:t>
            </a:r>
            <a:r>
              <a:rPr lang="en-CA" dirty="0"/>
              <a:t>. (</a:t>
            </a:r>
            <a:r>
              <a:rPr lang="en-CA" i="1" dirty="0"/>
              <a:t>public images/lived experience</a:t>
            </a:r>
            <a:r>
              <a:rPr lang="en-CA" dirty="0"/>
              <a:t>)</a:t>
            </a:r>
          </a:p>
          <a:p>
            <a:r>
              <a:rPr lang="en-CA" dirty="0"/>
              <a:t>Critiques regarding prevention campaigns in general. </a:t>
            </a:r>
            <a:r>
              <a:rPr lang="en-US" dirty="0"/>
              <a:t>“a focus on the individual is ethically questionable, ineffective and ignores relevant research that suggests systemic factors, not individual choices, are behind the epidemic ...”</a:t>
            </a:r>
            <a:r>
              <a:rPr lang="en-CA" dirty="0"/>
              <a:t> (Mayes, 2016) (</a:t>
            </a:r>
            <a:r>
              <a:rPr lang="en-CA" i="1" dirty="0"/>
              <a:t>problematizing public health recommendations</a:t>
            </a:r>
            <a:r>
              <a:rPr lang="en-CA" dirty="0"/>
              <a:t>)</a:t>
            </a:r>
            <a:endParaRPr lang="en-US" dirty="0"/>
          </a:p>
        </p:txBody>
      </p:sp>
    </p:spTree>
    <p:extLst>
      <p:ext uri="{BB962C8B-B14F-4D97-AF65-F5344CB8AC3E}">
        <p14:creationId xmlns:p14="http://schemas.microsoft.com/office/powerpoint/2010/main" val="2275169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15A3-E742-444D-A97E-7D786C98CB3B}"/>
              </a:ext>
            </a:extLst>
          </p:cNvPr>
          <p:cNvSpPr>
            <a:spLocks noGrp="1"/>
          </p:cNvSpPr>
          <p:nvPr>
            <p:ph type="title"/>
          </p:nvPr>
        </p:nvSpPr>
        <p:spPr/>
        <p:txBody>
          <a:bodyPr/>
          <a:lstStyle/>
          <a:p>
            <a:r>
              <a:rPr lang="en-US" dirty="0"/>
              <a:t>Cont., Conclusion</a:t>
            </a:r>
          </a:p>
        </p:txBody>
      </p:sp>
      <p:sp>
        <p:nvSpPr>
          <p:cNvPr id="3" name="Content Placeholder 2">
            <a:extLst>
              <a:ext uri="{FF2B5EF4-FFF2-40B4-BE49-F238E27FC236}">
                <a16:creationId xmlns:a16="http://schemas.microsoft.com/office/drawing/2014/main" id="{46BD97B3-1E60-4E4A-9B32-1ECB3EE05F97}"/>
              </a:ext>
            </a:extLst>
          </p:cNvPr>
          <p:cNvSpPr>
            <a:spLocks noGrp="1"/>
          </p:cNvSpPr>
          <p:nvPr>
            <p:ph idx="1"/>
          </p:nvPr>
        </p:nvSpPr>
        <p:spPr>
          <a:xfrm>
            <a:off x="838200" y="1825625"/>
            <a:ext cx="10515600" cy="4667250"/>
          </a:xfrm>
        </p:spPr>
        <p:txBody>
          <a:bodyPr>
            <a:normAutofit/>
          </a:bodyPr>
          <a:lstStyle/>
          <a:p>
            <a:pPr algn="just"/>
            <a:r>
              <a:rPr lang="en-CA" dirty="0"/>
              <a:t>The preventive turn in dementia research is a real chance for a better old age, when </a:t>
            </a:r>
          </a:p>
          <a:p>
            <a:pPr lvl="1" algn="just"/>
            <a:r>
              <a:rPr lang="en-CA" dirty="0"/>
              <a:t>a) the complexity and interplay of genetic, physiological, lifestyle, environmental, and political-economic factors are taken into consideration and </a:t>
            </a:r>
          </a:p>
          <a:p>
            <a:pPr lvl="1" algn="just"/>
            <a:r>
              <a:rPr lang="en-CA" dirty="0"/>
              <a:t>b) when, first of all, structural factors – access to good health care, food, and education, as well as a clean environment – are guaranteed for all. </a:t>
            </a:r>
          </a:p>
          <a:p>
            <a:pPr algn="just"/>
            <a:r>
              <a:rPr lang="en-CA" dirty="0"/>
              <a:t>Translations of findings need to be carefully monitored, for example by looking at interest groups and (situated) differences among groups and nations at both macro and micro levels of “doing prevention”. </a:t>
            </a:r>
          </a:p>
          <a:p>
            <a:pPr marL="0" indent="0">
              <a:buNone/>
            </a:pPr>
            <a:endParaRPr lang="en-CA" dirty="0"/>
          </a:p>
          <a:p>
            <a:pPr algn="just"/>
            <a:endParaRPr lang="en-CA" dirty="0"/>
          </a:p>
        </p:txBody>
      </p:sp>
    </p:spTree>
    <p:extLst>
      <p:ext uri="{BB962C8B-B14F-4D97-AF65-F5344CB8AC3E}">
        <p14:creationId xmlns:p14="http://schemas.microsoft.com/office/powerpoint/2010/main" val="6176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139A-20C5-DE46-BAB4-8B12256EED3B}"/>
              </a:ext>
            </a:extLst>
          </p:cNvPr>
          <p:cNvSpPr>
            <a:spLocks noGrp="1"/>
          </p:cNvSpPr>
          <p:nvPr>
            <p:ph type="title"/>
          </p:nvPr>
        </p:nvSpPr>
        <p:spPr/>
        <p:txBody>
          <a:bodyPr/>
          <a:lstStyle/>
          <a:p>
            <a:r>
              <a:rPr lang="fr-CA" dirty="0"/>
              <a:t>News?</a:t>
            </a:r>
          </a:p>
        </p:txBody>
      </p:sp>
      <p:sp>
        <p:nvSpPr>
          <p:cNvPr id="3" name="Content Placeholder 2">
            <a:extLst>
              <a:ext uri="{FF2B5EF4-FFF2-40B4-BE49-F238E27FC236}">
                <a16:creationId xmlns:a16="http://schemas.microsoft.com/office/drawing/2014/main" id="{92934547-E01B-864C-89CD-EB6B923041DC}"/>
              </a:ext>
            </a:extLst>
          </p:cNvPr>
          <p:cNvSpPr>
            <a:spLocks noGrp="1"/>
          </p:cNvSpPr>
          <p:nvPr>
            <p:ph idx="1"/>
          </p:nvPr>
        </p:nvSpPr>
        <p:spPr/>
        <p:txBody>
          <a:bodyPr>
            <a:normAutofit lnSpcReduction="10000"/>
          </a:bodyPr>
          <a:lstStyle/>
          <a:p>
            <a:r>
              <a:rPr lang="en-US" dirty="0"/>
              <a:t>Neurologist Sir James Crichton-Browne (1905): </a:t>
            </a:r>
          </a:p>
          <a:p>
            <a:pPr marL="0" indent="0">
              <a:buNone/>
            </a:pPr>
            <a:endParaRPr lang="en-US" dirty="0"/>
          </a:p>
          <a:p>
            <a:pPr marL="0" indent="0">
              <a:buNone/>
            </a:pPr>
            <a:r>
              <a:rPr lang="en-US" dirty="0"/>
              <a:t>“Americans break down at an earlier age than Europeans, especially from nervous ailments, and he (Hamilton) attributes this to their struggles for the rapid accumulation of wealth, to the competition and ambition which are largely stimulated by agitational newspapers… to hustling, over-eating, insufficient exercise and luxurious living general.” </a:t>
            </a:r>
          </a:p>
          <a:p>
            <a:endParaRPr lang="fr-CA" dirty="0"/>
          </a:p>
          <a:p>
            <a:endParaRPr lang="fr-CA" dirty="0"/>
          </a:p>
          <a:p>
            <a:r>
              <a:rPr lang="en-CA" sz="1500" dirty="0"/>
              <a:t>Crichton-Browne, Sir J. – The prevention of senility. The Journal of Preventive Medicine, Aug 1905, pp. 1-26.</a:t>
            </a:r>
            <a:endParaRPr lang="fr-CA" sz="1500" dirty="0"/>
          </a:p>
        </p:txBody>
      </p:sp>
    </p:spTree>
    <p:extLst>
      <p:ext uri="{BB962C8B-B14F-4D97-AF65-F5344CB8AC3E}">
        <p14:creationId xmlns:p14="http://schemas.microsoft.com/office/powerpoint/2010/main" val="1835168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8EEB-35BE-5340-9BE5-0FB1947E065E}"/>
              </a:ext>
            </a:extLst>
          </p:cNvPr>
          <p:cNvSpPr>
            <a:spLocks noGrp="1"/>
          </p:cNvSpPr>
          <p:nvPr>
            <p:ph type="title"/>
          </p:nvPr>
        </p:nvSpPr>
        <p:spPr>
          <a:xfrm>
            <a:off x="4965430" y="629268"/>
            <a:ext cx="6586491" cy="1286160"/>
          </a:xfrm>
        </p:spPr>
        <p:txBody>
          <a:bodyPr anchor="b">
            <a:normAutofit/>
          </a:bodyPr>
          <a:lstStyle/>
          <a:p>
            <a:r>
              <a:rPr lang="fr-CA" b="1" dirty="0" err="1"/>
              <a:t>Thank</a:t>
            </a:r>
            <a:r>
              <a:rPr lang="fr-CA" b="1" dirty="0"/>
              <a:t> </a:t>
            </a:r>
            <a:r>
              <a:rPr lang="fr-CA" b="1" dirty="0" err="1"/>
              <a:t>you</a:t>
            </a:r>
            <a:r>
              <a:rPr lang="fr-CA" b="1" dirty="0"/>
              <a:t> et merci!</a:t>
            </a:r>
          </a:p>
        </p:txBody>
      </p:sp>
      <p:sp>
        <p:nvSpPr>
          <p:cNvPr id="3" name="Content Placeholder 2">
            <a:extLst>
              <a:ext uri="{FF2B5EF4-FFF2-40B4-BE49-F238E27FC236}">
                <a16:creationId xmlns:a16="http://schemas.microsoft.com/office/drawing/2014/main" id="{0740519F-6D44-6B4A-9981-0AFB4459FF8A}"/>
              </a:ext>
            </a:extLst>
          </p:cNvPr>
          <p:cNvSpPr>
            <a:spLocks noGrp="1"/>
          </p:cNvSpPr>
          <p:nvPr>
            <p:ph idx="1"/>
          </p:nvPr>
        </p:nvSpPr>
        <p:spPr>
          <a:xfrm>
            <a:off x="4965431" y="2438400"/>
            <a:ext cx="6963333" cy="3785419"/>
          </a:xfrm>
        </p:spPr>
        <p:txBody>
          <a:bodyPr>
            <a:normAutofit/>
          </a:bodyPr>
          <a:lstStyle/>
          <a:p>
            <a:pPr marL="0" indent="0">
              <a:buNone/>
            </a:pPr>
            <a:endParaRPr lang="fr-CA" sz="2000" dirty="0"/>
          </a:p>
          <a:p>
            <a:pPr marL="0" indent="0">
              <a:buNone/>
            </a:pPr>
            <a:r>
              <a:rPr lang="fr-CA" sz="2000" dirty="0"/>
              <a:t>For </a:t>
            </a:r>
            <a:r>
              <a:rPr lang="fr-CA" sz="2000" dirty="0" err="1"/>
              <a:t>further</a:t>
            </a:r>
            <a:r>
              <a:rPr lang="fr-CA" sz="2000" dirty="0"/>
              <a:t> questions: </a:t>
            </a:r>
            <a:r>
              <a:rPr lang="fr-CA" sz="2000" dirty="0" err="1"/>
              <a:t>annette.leibing@umontreal.ca</a:t>
            </a:r>
            <a:endParaRPr lang="fr-CA" sz="2000" dirty="0"/>
          </a:p>
          <a:p>
            <a:pPr marL="0" indent="0">
              <a:buNone/>
            </a:pPr>
            <a:endParaRPr lang="fr-CA" sz="2000" dirty="0"/>
          </a:p>
          <a:p>
            <a:pPr marL="0" indent="0">
              <a:buNone/>
            </a:pPr>
            <a:endParaRPr lang="fr-CA" sz="2000" dirty="0"/>
          </a:p>
          <a:p>
            <a:pPr marL="0" indent="0">
              <a:buNone/>
            </a:pPr>
            <a:r>
              <a:rPr lang="fr-CA" sz="2000" dirty="0"/>
              <a:t>This </a:t>
            </a:r>
            <a:r>
              <a:rPr lang="fr-CA" sz="2000" dirty="0" err="1"/>
              <a:t>research</a:t>
            </a:r>
            <a:r>
              <a:rPr lang="fr-CA" sz="2000" dirty="0"/>
              <a:t> </a:t>
            </a:r>
            <a:r>
              <a:rPr lang="fr-CA" sz="2000" dirty="0" err="1"/>
              <a:t>is</a:t>
            </a:r>
            <a:r>
              <a:rPr lang="fr-CA" sz="2000" dirty="0"/>
              <a:t> </a:t>
            </a:r>
            <a:r>
              <a:rPr lang="fr-CA" sz="2000" dirty="0" err="1"/>
              <a:t>funded</a:t>
            </a:r>
            <a:r>
              <a:rPr lang="fr-CA" sz="2000" dirty="0"/>
              <a:t> by </a:t>
            </a:r>
          </a:p>
          <a:p>
            <a:pPr marL="0" indent="0">
              <a:buNone/>
            </a:pPr>
            <a:r>
              <a:rPr lang="fr-CA" sz="2000" dirty="0"/>
              <a:t>a SSHRC Insight </a:t>
            </a:r>
            <a:r>
              <a:rPr lang="fr-CA" sz="2000" dirty="0" err="1"/>
              <a:t>grant</a:t>
            </a:r>
            <a:r>
              <a:rPr lang="fr-CA" sz="2000" dirty="0"/>
              <a:t>; by an </a:t>
            </a:r>
          </a:p>
          <a:p>
            <a:pPr marL="0" indent="0">
              <a:buNone/>
            </a:pPr>
            <a:r>
              <a:rPr lang="en-US" sz="2000" dirty="0"/>
              <a:t>ERA-NET NEURON - ELSA grant (Canadian part: FRQS and CIHR);</a:t>
            </a:r>
          </a:p>
          <a:p>
            <a:pPr marL="0" indent="0">
              <a:buNone/>
            </a:pPr>
            <a:r>
              <a:rPr lang="en-US" sz="2000" dirty="0"/>
              <a:t>and a DFG (Deutsche </a:t>
            </a:r>
            <a:r>
              <a:rPr lang="en-US" sz="2000" dirty="0" err="1"/>
              <a:t>Forschungsgemeinschaft</a:t>
            </a:r>
            <a:r>
              <a:rPr lang="en-US" sz="2000" dirty="0"/>
              <a:t>) grant</a:t>
            </a:r>
          </a:p>
          <a:p>
            <a:pPr marL="0" indent="0">
              <a:buNone/>
            </a:pPr>
            <a:endParaRPr lang="en-US" sz="2000" dirty="0"/>
          </a:p>
          <a:p>
            <a:pPr marL="0" indent="0">
              <a:buNone/>
            </a:pPr>
            <a:endParaRPr lang="fr-CA" sz="2000" dirty="0"/>
          </a:p>
        </p:txBody>
      </p:sp>
      <p:pic>
        <p:nvPicPr>
          <p:cNvPr id="7" name="Picture 6" descr="A picture containing text, green, indoor, fruit&#10;&#10;Description automatically generated">
            <a:extLst>
              <a:ext uri="{FF2B5EF4-FFF2-40B4-BE49-F238E27FC236}">
                <a16:creationId xmlns:a16="http://schemas.microsoft.com/office/drawing/2014/main" id="{7E4351A7-53EE-D344-AAB0-9B6A13DBDFCD}"/>
              </a:ext>
            </a:extLst>
          </p:cNvPr>
          <p:cNvPicPr>
            <a:picLocks noChangeAspect="1"/>
          </p:cNvPicPr>
          <p:nvPr/>
        </p:nvPicPr>
        <p:blipFill rotWithShape="1">
          <a:blip r:embed="rId2"/>
          <a:srcRect t="1988" r="2" b="2"/>
          <a:stretch/>
        </p:blipFill>
        <p:spPr>
          <a:xfrm>
            <a:off x="20" y="10"/>
            <a:ext cx="4635571" cy="6857990"/>
          </a:xfrm>
          <a:prstGeom prst="rect">
            <a:avLst/>
          </a:prstGeom>
          <a:effectLst/>
        </p:spPr>
      </p:pic>
      <p:cxnSp>
        <p:nvCxnSpPr>
          <p:cNvPr id="2058" name="Straight Connector 7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CC59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A74237-DB9E-1D46-8719-231F7EC84D9A}"/>
              </a:ext>
            </a:extLst>
          </p:cNvPr>
          <p:cNvSpPr txBox="1"/>
          <p:nvPr/>
        </p:nvSpPr>
        <p:spPr>
          <a:xfrm>
            <a:off x="524933" y="6502399"/>
            <a:ext cx="3192043" cy="276999"/>
          </a:xfrm>
          <a:prstGeom prst="rect">
            <a:avLst/>
          </a:prstGeom>
          <a:noFill/>
        </p:spPr>
        <p:txBody>
          <a:bodyPr wrap="square" rtlCol="0">
            <a:spAutoFit/>
          </a:bodyPr>
          <a:lstStyle/>
          <a:p>
            <a:r>
              <a:rPr lang="fr-CA" sz="1200" dirty="0" err="1">
                <a:solidFill>
                  <a:schemeClr val="bg1"/>
                </a:solidFill>
              </a:rPr>
              <a:t>Berghahn</a:t>
            </a:r>
            <a:r>
              <a:rPr lang="fr-CA" sz="1200" dirty="0">
                <a:solidFill>
                  <a:schemeClr val="bg1"/>
                </a:solidFill>
              </a:rPr>
              <a:t> </a:t>
            </a:r>
            <a:r>
              <a:rPr lang="fr-CA" sz="1200" dirty="0" err="1">
                <a:solidFill>
                  <a:schemeClr val="bg1"/>
                </a:solidFill>
              </a:rPr>
              <a:t>Pubishers</a:t>
            </a:r>
            <a:r>
              <a:rPr lang="fr-CA" sz="1200" dirty="0"/>
              <a:t> </a:t>
            </a:r>
          </a:p>
        </p:txBody>
      </p:sp>
    </p:spTree>
    <p:extLst>
      <p:ext uri="{BB962C8B-B14F-4D97-AF65-F5344CB8AC3E}">
        <p14:creationId xmlns:p14="http://schemas.microsoft.com/office/powerpoint/2010/main" val="673507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E8A3-7A23-DA47-B6FD-279EA1D2BD74}"/>
              </a:ext>
            </a:extLst>
          </p:cNvPr>
          <p:cNvSpPr>
            <a:spLocks noGrp="1"/>
          </p:cNvSpPr>
          <p:nvPr>
            <p:ph type="title"/>
          </p:nvPr>
        </p:nvSpPr>
        <p:spPr/>
        <p:txBody>
          <a:bodyPr/>
          <a:lstStyle/>
          <a:p>
            <a:pPr marL="514350" indent="-514350">
              <a:buFont typeface="+mj-lt"/>
              <a:buAutoNum type="arabicPeriod"/>
            </a:pPr>
            <a:r>
              <a:rPr lang="en-CA" dirty="0"/>
              <a:t>“Old” versus “new” dementia</a:t>
            </a:r>
          </a:p>
        </p:txBody>
      </p:sp>
      <p:sp>
        <p:nvSpPr>
          <p:cNvPr id="3" name="Content Placeholder 2">
            <a:extLst>
              <a:ext uri="{FF2B5EF4-FFF2-40B4-BE49-F238E27FC236}">
                <a16:creationId xmlns:a16="http://schemas.microsoft.com/office/drawing/2014/main" id="{9E359469-3CBD-F743-A8CD-2C7D494A48C5}"/>
              </a:ext>
            </a:extLst>
          </p:cNvPr>
          <p:cNvSpPr>
            <a:spLocks noGrp="1"/>
          </p:cNvSpPr>
          <p:nvPr>
            <p:ph idx="1"/>
          </p:nvPr>
        </p:nvSpPr>
        <p:spPr/>
        <p:txBody>
          <a:bodyPr/>
          <a:lstStyle/>
          <a:p>
            <a:endParaRPr lang="fr-CA" dirty="0"/>
          </a:p>
        </p:txBody>
      </p:sp>
    </p:spTree>
    <p:extLst>
      <p:ext uri="{BB962C8B-B14F-4D97-AF65-F5344CB8AC3E}">
        <p14:creationId xmlns:p14="http://schemas.microsoft.com/office/powerpoint/2010/main" val="3180723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475FCFA-526C-4254-A367-FBAB5669D9E0}"/>
              </a:ext>
            </a:extLst>
          </p:cNvPr>
          <p:cNvSpPr>
            <a:spLocks noGrp="1"/>
          </p:cNvSpPr>
          <p:nvPr>
            <p:ph idx="1"/>
          </p:nvPr>
        </p:nvSpPr>
        <p:spPr>
          <a:xfrm>
            <a:off x="482604" y="3138055"/>
            <a:ext cx="14385629" cy="4022400"/>
          </a:xfrm>
        </p:spPr>
        <p:txBody>
          <a:bodyPr anchor="ctr">
            <a:normAutofit/>
          </a:bodyPr>
          <a:lstStyle/>
          <a:p>
            <a:pPr marL="0" indent="0">
              <a:buNone/>
            </a:pPr>
            <a:r>
              <a:rPr lang="en-US" sz="4000" dirty="0"/>
              <a:t>The brain: Use it or lose it!</a:t>
            </a:r>
          </a:p>
        </p:txBody>
      </p:sp>
      <p:pic>
        <p:nvPicPr>
          <p:cNvPr id="23" name="Picture 22" descr="A picture containing crossword puzzle, text, person, floor&#10;&#10;Description automatically generated">
            <a:extLst>
              <a:ext uri="{FF2B5EF4-FFF2-40B4-BE49-F238E27FC236}">
                <a16:creationId xmlns:a16="http://schemas.microsoft.com/office/drawing/2014/main" id="{7E4D6E4A-8C0E-424E-86D2-4266FDC8004C}"/>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955965" y="113147"/>
            <a:ext cx="4987636" cy="3325090"/>
          </a:xfrm>
          <a:prstGeom prst="rect">
            <a:avLst/>
          </a:prstGeom>
        </p:spPr>
      </p:pic>
      <p:sp>
        <p:nvSpPr>
          <p:cNvPr id="25" name="TextBox 24">
            <a:extLst>
              <a:ext uri="{FF2B5EF4-FFF2-40B4-BE49-F238E27FC236}">
                <a16:creationId xmlns:a16="http://schemas.microsoft.com/office/drawing/2014/main" id="{29D522CF-ABB8-1347-BDE9-35A802011219}"/>
              </a:ext>
            </a:extLst>
          </p:cNvPr>
          <p:cNvSpPr txBox="1"/>
          <p:nvPr/>
        </p:nvSpPr>
        <p:spPr>
          <a:xfrm>
            <a:off x="8001000" y="3138055"/>
            <a:ext cx="848316" cy="369332"/>
          </a:xfrm>
          <a:prstGeom prst="rect">
            <a:avLst/>
          </a:prstGeom>
          <a:noFill/>
        </p:spPr>
        <p:txBody>
          <a:bodyPr wrap="square" rtlCol="0">
            <a:spAutoFit/>
          </a:bodyPr>
          <a:lstStyle/>
          <a:p>
            <a:r>
              <a:rPr lang="fr-CA" dirty="0" err="1"/>
              <a:t>Alz.org</a:t>
            </a:r>
            <a:endParaRPr lang="fr-CA" dirty="0"/>
          </a:p>
        </p:txBody>
      </p:sp>
      <p:pic>
        <p:nvPicPr>
          <p:cNvPr id="2" name="Picture 1">
            <a:extLst>
              <a:ext uri="{FF2B5EF4-FFF2-40B4-BE49-F238E27FC236}">
                <a16:creationId xmlns:a16="http://schemas.microsoft.com/office/drawing/2014/main" id="{6E675959-8F2B-D64F-A1D6-87A8CEE1A613}"/>
              </a:ext>
            </a:extLst>
          </p:cNvPr>
          <p:cNvPicPr>
            <a:picLocks noChangeAspect="1"/>
          </p:cNvPicPr>
          <p:nvPr/>
        </p:nvPicPr>
        <p:blipFill>
          <a:blip r:embed="rId4"/>
          <a:stretch>
            <a:fillRect/>
          </a:stretch>
        </p:blipFill>
        <p:spPr>
          <a:xfrm>
            <a:off x="6096000" y="1272813"/>
            <a:ext cx="5987158" cy="3487182"/>
          </a:xfrm>
          <a:prstGeom prst="rect">
            <a:avLst/>
          </a:prstGeom>
        </p:spPr>
      </p:pic>
      <p:sp>
        <p:nvSpPr>
          <p:cNvPr id="4" name="TextBox 3">
            <a:extLst>
              <a:ext uri="{FF2B5EF4-FFF2-40B4-BE49-F238E27FC236}">
                <a16:creationId xmlns:a16="http://schemas.microsoft.com/office/drawing/2014/main" id="{68253B43-D40C-9647-B44D-55CA8D99F3FE}"/>
              </a:ext>
            </a:extLst>
          </p:cNvPr>
          <p:cNvSpPr txBox="1"/>
          <p:nvPr/>
        </p:nvSpPr>
        <p:spPr>
          <a:xfrm>
            <a:off x="379828" y="5922498"/>
            <a:ext cx="11535507" cy="923330"/>
          </a:xfrm>
          <a:prstGeom prst="rect">
            <a:avLst/>
          </a:prstGeom>
          <a:noFill/>
        </p:spPr>
        <p:txBody>
          <a:bodyPr wrap="square" rtlCol="0">
            <a:spAutoFit/>
          </a:bodyPr>
          <a:lstStyle/>
          <a:p>
            <a:r>
              <a:rPr lang="en-US" b="1" dirty="0"/>
              <a:t>German Berrios </a:t>
            </a:r>
            <a:r>
              <a:rPr lang="en-US" dirty="0"/>
              <a:t>(1987, 1989): </a:t>
            </a:r>
            <a:r>
              <a:rPr lang="en-US" b="1" dirty="0"/>
              <a:t>'Cognitive paradigm</a:t>
            </a:r>
            <a:r>
              <a:rPr lang="en-US" dirty="0"/>
              <a:t>’ – “the view that an impairment of cognition (in practical terms, </a:t>
            </a:r>
          </a:p>
          <a:p>
            <a:r>
              <a:rPr lang="en-US" dirty="0"/>
              <a:t>a memory deficit) is sufficient to define dementia.” </a:t>
            </a:r>
          </a:p>
          <a:p>
            <a:endParaRPr lang="fr-CA" dirty="0"/>
          </a:p>
        </p:txBody>
      </p:sp>
    </p:spTree>
    <p:extLst>
      <p:ext uri="{BB962C8B-B14F-4D97-AF65-F5344CB8AC3E}">
        <p14:creationId xmlns:p14="http://schemas.microsoft.com/office/powerpoint/2010/main" val="38414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D1C1-C48B-3C47-ABB6-51919ED2F7F2}"/>
              </a:ext>
            </a:extLst>
          </p:cNvPr>
          <p:cNvSpPr>
            <a:spLocks noGrp="1"/>
          </p:cNvSpPr>
          <p:nvPr>
            <p:ph type="title"/>
          </p:nvPr>
        </p:nvSpPr>
        <p:spPr/>
        <p:txBody>
          <a:bodyPr/>
          <a:lstStyle/>
          <a:p>
            <a:endParaRPr lang="fr-CA"/>
          </a:p>
        </p:txBody>
      </p:sp>
      <p:sp>
        <p:nvSpPr>
          <p:cNvPr id="3" name="Content Placeholder 2">
            <a:extLst>
              <a:ext uri="{FF2B5EF4-FFF2-40B4-BE49-F238E27FC236}">
                <a16:creationId xmlns:a16="http://schemas.microsoft.com/office/drawing/2014/main" id="{64899936-DDDA-144A-902A-D176E8AF5494}"/>
              </a:ext>
            </a:extLst>
          </p:cNvPr>
          <p:cNvSpPr>
            <a:spLocks noGrp="1"/>
          </p:cNvSpPr>
          <p:nvPr>
            <p:ph idx="1"/>
          </p:nvPr>
        </p:nvSpPr>
        <p:spPr/>
        <p:txBody>
          <a:bodyPr/>
          <a:lstStyle/>
          <a:p>
            <a:r>
              <a:rPr lang="en-US" dirty="0"/>
              <a:t>“… dementia just consisted of an irreversible disorder of </a:t>
            </a:r>
            <a:r>
              <a:rPr lang="en-US" i="1" dirty="0"/>
              <a:t>intellectual</a:t>
            </a:r>
            <a:r>
              <a:rPr lang="en-US" dirty="0"/>
              <a:t> functions. Historical analysis shows that this view resulted more from ideology than clinical observation. For decades, the cognitive paradigm has prevented the adequate mapping of the non-cognitive symptoms of dementia and hindered research.” </a:t>
            </a:r>
          </a:p>
          <a:p>
            <a:pPr marL="0" indent="0">
              <a:buNone/>
            </a:pPr>
            <a:r>
              <a:rPr lang="en-US" dirty="0"/>
              <a:t>   German Berrios (1996: 172)</a:t>
            </a:r>
            <a:endParaRPr lang="en-CA" dirty="0"/>
          </a:p>
          <a:p>
            <a:pPr marL="0" indent="0">
              <a:buNone/>
            </a:pPr>
            <a:endParaRPr lang="fr-CA" dirty="0"/>
          </a:p>
        </p:txBody>
      </p:sp>
    </p:spTree>
    <p:extLst>
      <p:ext uri="{BB962C8B-B14F-4D97-AF65-F5344CB8AC3E}">
        <p14:creationId xmlns:p14="http://schemas.microsoft.com/office/powerpoint/2010/main" val="2062798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335B-66A3-6549-A651-4D4EF3A3EC06}"/>
              </a:ext>
            </a:extLst>
          </p:cNvPr>
          <p:cNvSpPr>
            <a:spLocks noGrp="1"/>
          </p:cNvSpPr>
          <p:nvPr>
            <p:ph type="title"/>
          </p:nvPr>
        </p:nvSpPr>
        <p:spPr>
          <a:xfrm>
            <a:off x="-285008" y="157613"/>
            <a:ext cx="12706598" cy="646331"/>
          </a:xfrm>
        </p:spPr>
        <p:txBody>
          <a:bodyPr>
            <a:normAutofit fontScale="90000"/>
          </a:bodyPr>
          <a:lstStyle/>
          <a:p>
            <a:r>
              <a:rPr lang="en-US" sz="4000" dirty="0"/>
              <a:t>     </a:t>
            </a:r>
            <a:r>
              <a:rPr lang="en-US" sz="4200" dirty="0"/>
              <a:t>The “new dementia”: opening up the “cognitive paradigm”</a:t>
            </a:r>
          </a:p>
        </p:txBody>
      </p:sp>
      <p:sp>
        <p:nvSpPr>
          <p:cNvPr id="3" name="Content Placeholder 2">
            <a:extLst>
              <a:ext uri="{FF2B5EF4-FFF2-40B4-BE49-F238E27FC236}">
                <a16:creationId xmlns:a16="http://schemas.microsoft.com/office/drawing/2014/main" id="{A11A0FA5-13E6-0042-82C2-0FA1421CDDAA}"/>
              </a:ext>
            </a:extLst>
          </p:cNvPr>
          <p:cNvSpPr>
            <a:spLocks noGrp="1"/>
          </p:cNvSpPr>
          <p:nvPr>
            <p:ph idx="1"/>
          </p:nvPr>
        </p:nvSpPr>
        <p:spPr/>
        <p:txBody>
          <a:bodyPr>
            <a:normAutofit/>
          </a:bodyPr>
          <a:lstStyle/>
          <a:p>
            <a:r>
              <a:rPr lang="en-US" sz="2000" b="1" dirty="0"/>
              <a:t>See </a:t>
            </a:r>
            <a:r>
              <a:rPr lang="en-US" sz="2000" dirty="0"/>
              <a:t>Berrios (1987, 1989): </a:t>
            </a:r>
            <a:r>
              <a:rPr lang="en-US" sz="2000" b="1" dirty="0"/>
              <a:t>'Cognitive paradigm</a:t>
            </a:r>
            <a:r>
              <a:rPr lang="en-US" sz="2000" dirty="0"/>
              <a:t>’ – “the view that an impairment of cognition (in practical terms, a memory deficit) is sufficient to define dementia.” </a:t>
            </a:r>
          </a:p>
        </p:txBody>
      </p:sp>
      <p:graphicFrame>
        <p:nvGraphicFramePr>
          <p:cNvPr id="4" name="Content Placeholder 3">
            <a:extLst>
              <a:ext uri="{FF2B5EF4-FFF2-40B4-BE49-F238E27FC236}">
                <a16:creationId xmlns:a16="http://schemas.microsoft.com/office/drawing/2014/main" id="{21A486E9-49EC-BB41-BA34-F0A532AB4230}"/>
              </a:ext>
            </a:extLst>
          </p:cNvPr>
          <p:cNvGraphicFramePr>
            <a:graphicFrameLocks/>
          </p:cNvGraphicFramePr>
          <p:nvPr>
            <p:extLst>
              <p:ext uri="{D42A27DB-BD31-4B8C-83A1-F6EECF244321}">
                <p14:modId xmlns:p14="http://schemas.microsoft.com/office/powerpoint/2010/main" val="2972276520"/>
              </p:ext>
            </p:extLst>
          </p:nvPr>
        </p:nvGraphicFramePr>
        <p:xfrm>
          <a:off x="570016" y="1146412"/>
          <a:ext cx="11174680" cy="5058515"/>
        </p:xfrm>
        <a:graphic>
          <a:graphicData uri="http://schemas.openxmlformats.org/drawingml/2006/table">
            <a:tbl>
              <a:tblPr firstRow="1" bandRow="1">
                <a:tableStyleId>{5C22544A-7EE6-4342-B048-85BDC9FD1C3A}</a:tableStyleId>
              </a:tblPr>
              <a:tblGrid>
                <a:gridCol w="3102983">
                  <a:extLst>
                    <a:ext uri="{9D8B030D-6E8A-4147-A177-3AD203B41FA5}">
                      <a16:colId xmlns:a16="http://schemas.microsoft.com/office/drawing/2014/main" val="641606389"/>
                    </a:ext>
                  </a:extLst>
                </a:gridCol>
                <a:gridCol w="8071697">
                  <a:extLst>
                    <a:ext uri="{9D8B030D-6E8A-4147-A177-3AD203B41FA5}">
                      <a16:colId xmlns:a16="http://schemas.microsoft.com/office/drawing/2014/main" val="240811829"/>
                    </a:ext>
                  </a:extLst>
                </a:gridCol>
              </a:tblGrid>
              <a:tr h="404703">
                <a:tc>
                  <a:txBody>
                    <a:bodyPr/>
                    <a:lstStyle/>
                    <a:p>
                      <a:r>
                        <a:rPr lang="en-US" sz="1600" dirty="0"/>
                        <a:t>‘</a:t>
                      </a:r>
                      <a:r>
                        <a:rPr lang="en-US" sz="2000" dirty="0"/>
                        <a:t>Old’ dementia</a:t>
                      </a:r>
                    </a:p>
                  </a:txBody>
                  <a:tcPr marL="78809" marR="78809" marT="39404" marB="39404"/>
                </a:tc>
                <a:tc>
                  <a:txBody>
                    <a:bodyPr/>
                    <a:lstStyle/>
                    <a:p>
                      <a:pPr algn="just"/>
                      <a:r>
                        <a:rPr lang="en-US" sz="2000" dirty="0"/>
                        <a:t>‘New’ dementia</a:t>
                      </a:r>
                    </a:p>
                  </a:txBody>
                  <a:tcPr marL="78809" marR="78809" marT="39404" marB="39404"/>
                </a:tc>
                <a:extLst>
                  <a:ext uri="{0D108BD9-81ED-4DB2-BD59-A6C34878D82A}">
                    <a16:rowId xmlns:a16="http://schemas.microsoft.com/office/drawing/2014/main" val="3107308274"/>
                  </a:ext>
                </a:extLst>
              </a:tr>
              <a:tr h="1369388">
                <a:tc>
                  <a:txBody>
                    <a:bodyPr/>
                    <a:lstStyle/>
                    <a:p>
                      <a:r>
                        <a:rPr lang="en-US" sz="1600" dirty="0"/>
                        <a:t>Focus on cognitive impairment*</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78809" marR="78809" marT="39404" marB="39404"/>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a:t>BPSD</a:t>
                      </a:r>
                      <a:r>
                        <a:rPr lang="en-US" sz="1600" dirty="0"/>
                        <a:t>* </a:t>
                      </a:r>
                      <a:r>
                        <a:rPr lang="en-CA" sz="1600" kern="1200" dirty="0">
                          <a:solidFill>
                            <a:schemeClr val="dk1"/>
                          </a:solidFill>
                          <a:effectLst/>
                          <a:latin typeface="+mn-lt"/>
                          <a:ea typeface="+mn-ea"/>
                          <a:cs typeface="+mn-cs"/>
                        </a:rPr>
                        <a:t>(Behavioral and Psychological Symptoms of dementia)</a:t>
                      </a:r>
                      <a:r>
                        <a:rPr lang="en-CA" sz="1600" dirty="0">
                          <a:effectLst/>
                        </a:rPr>
                        <a:t>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600" dirty="0">
                          <a:effectLst/>
                        </a:rPr>
                        <a:t>*</a:t>
                      </a:r>
                      <a:r>
                        <a:rPr lang="en-US" sz="1200" dirty="0"/>
                        <a:t>See Leibing, A. – From the Periphery to the Center, Treating Noncognitive, Especially Behavioral and Psychological, Symptoms of Dementia. In: </a:t>
                      </a:r>
                      <a:r>
                        <a:rPr lang="en-US" sz="1200" i="1" dirty="0"/>
                        <a:t>Do we Have a Pill for That? Treating Dementia.</a:t>
                      </a:r>
                      <a:r>
                        <a:rPr lang="en-US" sz="1200" dirty="0"/>
                        <a:t> J. Ballenger, et al. (eds.). The Johns Hopkins U. Press, 2009.</a:t>
                      </a:r>
                    </a:p>
                  </a:txBody>
                  <a:tcPr marL="78809" marR="78809" marT="39404" marB="39404"/>
                </a:tc>
                <a:extLst>
                  <a:ext uri="{0D108BD9-81ED-4DB2-BD59-A6C34878D82A}">
                    <a16:rowId xmlns:a16="http://schemas.microsoft.com/office/drawing/2014/main" val="889913344"/>
                  </a:ext>
                </a:extLst>
              </a:tr>
              <a:tr h="597640">
                <a:tc>
                  <a:txBody>
                    <a:bodyPr/>
                    <a:lstStyle/>
                    <a:p>
                      <a:endParaRPr lang="en-US" sz="1600" dirty="0"/>
                    </a:p>
                  </a:txBody>
                  <a:tcPr marL="78809" marR="78809" marT="39404" marB="39404"/>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a:t>Early detection </a:t>
                      </a:r>
                      <a:r>
                        <a:rPr lang="en-US" sz="1600" dirty="0"/>
                        <a:t>+ </a:t>
                      </a:r>
                      <a:r>
                        <a:rPr lang="en-US" sz="1600" b="1" dirty="0"/>
                        <a:t>early intervention**</a:t>
                      </a:r>
                      <a:r>
                        <a:rPr lang="en-US" sz="1600" dirty="0"/>
                        <a:t>, biomarkers, </a:t>
                      </a:r>
                      <a:r>
                        <a:rPr lang="en-US" sz="1600" b="1" dirty="0"/>
                        <a:t>MCI </a:t>
                      </a:r>
                      <a:r>
                        <a:rPr lang="en-US" sz="1600" b="0" dirty="0"/>
                        <a:t>(mild cognitive impairment)</a:t>
                      </a:r>
                    </a:p>
                    <a:p>
                      <a:pPr algn="just"/>
                      <a:endParaRPr lang="en-US" sz="1600" dirty="0"/>
                    </a:p>
                    <a:p>
                      <a:pPr algn="just"/>
                      <a:r>
                        <a:rPr lang="en-US" sz="1200" dirty="0"/>
                        <a:t>** see </a:t>
                      </a:r>
                      <a:r>
                        <a:rPr lang="en-CA" sz="1200" kern="1200" dirty="0">
                          <a:solidFill>
                            <a:schemeClr val="dk1"/>
                          </a:solidFill>
                          <a:effectLst/>
                          <a:latin typeface="+mn-lt"/>
                          <a:ea typeface="+mn-ea"/>
                          <a:cs typeface="+mn-cs"/>
                        </a:rPr>
                        <a:t>Leibing, A. - </a:t>
                      </a:r>
                      <a:r>
                        <a:rPr lang="en-US" sz="1200" kern="1200" dirty="0">
                          <a:solidFill>
                            <a:schemeClr val="dk1"/>
                          </a:solidFill>
                          <a:effectLst/>
                          <a:latin typeface="+mn-lt"/>
                          <a:ea typeface="+mn-ea"/>
                          <a:cs typeface="+mn-cs"/>
                        </a:rPr>
                        <a:t>The earlier the better – Alzheimer’s prevention, early detection, and the quest for pharmacological interventions. </a:t>
                      </a:r>
                      <a:r>
                        <a:rPr lang="en-CA" sz="1200" i="1" kern="1200" dirty="0">
                          <a:solidFill>
                            <a:schemeClr val="dk1"/>
                          </a:solidFill>
                          <a:effectLst/>
                          <a:latin typeface="+mn-lt"/>
                          <a:ea typeface="+mn-ea"/>
                          <a:cs typeface="+mn-cs"/>
                        </a:rPr>
                        <a:t>Culture, Medicine &amp; Psychiatry</a:t>
                      </a:r>
                      <a:r>
                        <a:rPr lang="en-CA" sz="1200" kern="1200" dirty="0">
                          <a:solidFill>
                            <a:schemeClr val="dk1"/>
                          </a:solidFill>
                          <a:effectLst/>
                          <a:latin typeface="+mn-lt"/>
                          <a:ea typeface="+mn-ea"/>
                          <a:cs typeface="+mn-cs"/>
                        </a:rPr>
                        <a:t> 38(2) : 217-236, 2014</a:t>
                      </a:r>
                      <a:r>
                        <a:rPr lang="en-CA" sz="1200" dirty="0">
                          <a:effectLst/>
                        </a:rPr>
                        <a:t> .</a:t>
                      </a:r>
                    </a:p>
                    <a:p>
                      <a:pPr algn="just"/>
                      <a:endParaRPr lang="en-US" sz="1200" dirty="0"/>
                    </a:p>
                  </a:txBody>
                  <a:tcPr marL="78809" marR="78809" marT="39404" marB="39404"/>
                </a:tc>
                <a:extLst>
                  <a:ext uri="{0D108BD9-81ED-4DB2-BD59-A6C34878D82A}">
                    <a16:rowId xmlns:a16="http://schemas.microsoft.com/office/drawing/2014/main" val="37045179"/>
                  </a:ext>
                </a:extLst>
              </a:tr>
              <a:tr h="1520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Prevention = brain training (‘use it or lose it’)</a:t>
                      </a:r>
                    </a:p>
                    <a:p>
                      <a:endParaRPr lang="en-US" sz="1600" dirty="0"/>
                    </a:p>
                  </a:txBody>
                  <a:tcPr marL="78809" marR="78809" marT="39404" marB="39404"/>
                </a:tc>
                <a:tc>
                  <a:txBody>
                    <a:bodyPr/>
                    <a:lstStyle/>
                    <a:p>
                      <a:pPr algn="just"/>
                      <a:r>
                        <a:rPr lang="en-US" sz="1600" b="1" dirty="0">
                          <a:solidFill>
                            <a:schemeClr val="tx1"/>
                          </a:solidFill>
                        </a:rPr>
                        <a:t>Prevention</a:t>
                      </a:r>
                      <a:r>
                        <a:rPr lang="en-US" sz="1600" dirty="0">
                          <a:solidFill>
                            <a:schemeClr val="tx1"/>
                          </a:solidFill>
                        </a:rPr>
                        <a:t>: Brain is body – esp. cardiovascular risk factors (see Lancet and others); </a:t>
                      </a:r>
                    </a:p>
                    <a:p>
                      <a:pPr algn="just"/>
                      <a:r>
                        <a:rPr lang="en-US" sz="1600" dirty="0">
                          <a:solidFill>
                            <a:schemeClr val="tx1"/>
                          </a:solidFill>
                        </a:rPr>
                        <a:t>The merging of vascular dementia and Alzheimer’s disease</a:t>
                      </a:r>
                    </a:p>
                    <a:p>
                      <a:pPr algn="just"/>
                      <a:endParaRPr lang="en-US" sz="1600" dirty="0">
                        <a:solidFill>
                          <a:schemeClr val="tx1"/>
                        </a:solidFill>
                      </a:endParaRPr>
                    </a:p>
                    <a:p>
                      <a:pPr algn="just"/>
                      <a:r>
                        <a:rPr lang="en-US" sz="1200" dirty="0">
                          <a:solidFill>
                            <a:schemeClr val="tx1"/>
                          </a:solidFill>
                        </a:rPr>
                        <a:t>*** see </a:t>
                      </a:r>
                      <a:r>
                        <a:rPr lang="en-CA" sz="1200" kern="1200" dirty="0">
                          <a:solidFill>
                            <a:schemeClr val="dk1"/>
                          </a:solidFill>
                          <a:effectLst/>
                          <a:latin typeface="+mn-lt"/>
                          <a:ea typeface="+mn-ea"/>
                          <a:cs typeface="+mn-cs"/>
                        </a:rPr>
                        <a:t>Leibing, A. - The vascularization of Alzheimer’s disease – Making sense of prevention. In: Leibing, A. and S. </a:t>
                      </a:r>
                      <a:r>
                        <a:rPr lang="en-CA" sz="1200" kern="1200" dirty="0" err="1">
                          <a:solidFill>
                            <a:schemeClr val="dk1"/>
                          </a:solidFill>
                          <a:effectLst/>
                          <a:latin typeface="+mn-lt"/>
                          <a:ea typeface="+mn-ea"/>
                          <a:cs typeface="+mn-cs"/>
                        </a:rPr>
                        <a:t>Schicktanz</a:t>
                      </a:r>
                      <a:r>
                        <a:rPr lang="en-CA" sz="1200" kern="1200" dirty="0">
                          <a:solidFill>
                            <a:schemeClr val="dk1"/>
                          </a:solidFill>
                          <a:effectLst/>
                          <a:latin typeface="+mn-lt"/>
                          <a:ea typeface="+mn-ea"/>
                          <a:cs typeface="+mn-cs"/>
                        </a:rPr>
                        <a:t> (eds.), </a:t>
                      </a:r>
                      <a:r>
                        <a:rPr lang="en-CA" sz="1200" i="1" kern="1200" dirty="0">
                          <a:solidFill>
                            <a:schemeClr val="dk1"/>
                          </a:solidFill>
                          <a:effectLst/>
                          <a:latin typeface="+mn-lt"/>
                          <a:ea typeface="+mn-ea"/>
                          <a:cs typeface="+mn-cs"/>
                        </a:rPr>
                        <a:t>Preventing Dementia? Critical perspectives on a new paradigm of preparing for old age</a:t>
                      </a:r>
                      <a:r>
                        <a:rPr lang="en-CA" sz="1200" kern="1200" dirty="0">
                          <a:solidFill>
                            <a:schemeClr val="dk1"/>
                          </a:solidFill>
                          <a:effectLst/>
                          <a:latin typeface="+mn-lt"/>
                          <a:ea typeface="+mn-ea"/>
                          <a:cs typeface="+mn-cs"/>
                        </a:rPr>
                        <a:t>. New York/Oxford: </a:t>
                      </a:r>
                      <a:r>
                        <a:rPr lang="en-CA" sz="1200" kern="1200" dirty="0" err="1">
                          <a:solidFill>
                            <a:schemeClr val="dk1"/>
                          </a:solidFill>
                          <a:effectLst/>
                          <a:latin typeface="+mn-lt"/>
                          <a:ea typeface="+mn-ea"/>
                          <a:cs typeface="+mn-cs"/>
                        </a:rPr>
                        <a:t>Berghahn</a:t>
                      </a:r>
                      <a:r>
                        <a:rPr lang="en-CA" sz="1200" kern="1200" dirty="0">
                          <a:solidFill>
                            <a:schemeClr val="dk1"/>
                          </a:solidFill>
                          <a:effectLst/>
                          <a:latin typeface="+mn-lt"/>
                          <a:ea typeface="+mn-ea"/>
                          <a:cs typeface="+mn-cs"/>
                        </a:rPr>
                        <a:t>, 2020.</a:t>
                      </a:r>
                      <a:r>
                        <a:rPr lang="en-CA" sz="1200" dirty="0">
                          <a:effectLst/>
                        </a:rPr>
                        <a:t> </a:t>
                      </a:r>
                      <a:endParaRPr lang="en-US" sz="1200" b="0" dirty="0">
                        <a:solidFill>
                          <a:schemeClr val="tx1"/>
                        </a:solidFill>
                      </a:endParaRPr>
                    </a:p>
                    <a:p>
                      <a:pPr algn="just"/>
                      <a:endParaRPr lang="en-US" sz="1600" dirty="0"/>
                    </a:p>
                  </a:txBody>
                  <a:tcPr marL="78809" marR="78809" marT="39404" marB="39404"/>
                </a:tc>
                <a:extLst>
                  <a:ext uri="{0D108BD9-81ED-4DB2-BD59-A6C34878D82A}">
                    <a16:rowId xmlns:a16="http://schemas.microsoft.com/office/drawing/2014/main" val="2030399974"/>
                  </a:ext>
                </a:extLst>
              </a:tr>
              <a:tr h="340391">
                <a:tc>
                  <a:txBody>
                    <a:bodyPr/>
                    <a:lstStyle/>
                    <a:p>
                      <a:r>
                        <a:rPr lang="en-US" sz="1600" dirty="0"/>
                        <a:t>Genetic explanation (1990s - )</a:t>
                      </a:r>
                    </a:p>
                  </a:txBody>
                  <a:tcPr marL="78809" marR="78809" marT="39404" marB="39404"/>
                </a:tc>
                <a:tc>
                  <a:txBody>
                    <a:bodyPr/>
                    <a:lstStyle/>
                    <a:p>
                      <a:pPr algn="just"/>
                      <a:r>
                        <a:rPr lang="en-US" sz="1600" dirty="0"/>
                        <a:t>“brain is body” (risk factors, microbiome…), genetics weaker explanation</a:t>
                      </a:r>
                    </a:p>
                    <a:p>
                      <a:pPr algn="just"/>
                      <a:endParaRPr lang="en-US" sz="1600" dirty="0"/>
                    </a:p>
                  </a:txBody>
                  <a:tcPr marL="78809" marR="78809" marT="39404" marB="39404"/>
                </a:tc>
                <a:extLst>
                  <a:ext uri="{0D108BD9-81ED-4DB2-BD59-A6C34878D82A}">
                    <a16:rowId xmlns:a16="http://schemas.microsoft.com/office/drawing/2014/main" val="3938668012"/>
                  </a:ext>
                </a:extLst>
              </a:tr>
            </a:tbl>
          </a:graphicData>
        </a:graphic>
      </p:graphicFrame>
      <p:pic>
        <p:nvPicPr>
          <p:cNvPr id="6" name="Picture 2" descr="5 Methods to Enhance Your Brain for Greater Productivity - ColoradoBiz  Magazine">
            <a:hlinkClick r:id="rId2"/>
            <a:extLst>
              <a:ext uri="{FF2B5EF4-FFF2-40B4-BE49-F238E27FC236}">
                <a16:creationId xmlns:a16="http://schemas.microsoft.com/office/drawing/2014/main" id="{3079BB42-5DC8-E04E-A5B9-25CE419DE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1" y="4478889"/>
            <a:ext cx="861457" cy="6165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7F67B8-8EEE-814C-A761-53488EF824BB}"/>
              </a:ext>
            </a:extLst>
          </p:cNvPr>
          <p:cNvSpPr txBox="1"/>
          <p:nvPr/>
        </p:nvSpPr>
        <p:spPr>
          <a:xfrm>
            <a:off x="570015" y="6317673"/>
            <a:ext cx="11174680" cy="738664"/>
          </a:xfrm>
          <a:prstGeom prst="rect">
            <a:avLst/>
          </a:prstGeom>
          <a:noFill/>
        </p:spPr>
        <p:txBody>
          <a:bodyPr wrap="square" rtlCol="0">
            <a:spAutoFit/>
          </a:bodyPr>
          <a:lstStyle/>
          <a:p>
            <a:r>
              <a:rPr lang="fr-CA" sz="1200" dirty="0"/>
              <a:t>* </a:t>
            </a:r>
            <a:r>
              <a:rPr lang="en-US" sz="1200" dirty="0"/>
              <a:t>The development of the Consensus Statement on Behavioral and Psychological Symptoms of Dementia </a:t>
            </a:r>
            <a:r>
              <a:rPr lang="en-US" sz="1200" b="1" dirty="0"/>
              <a:t>(BPSD</a:t>
            </a:r>
            <a:r>
              <a:rPr lang="en-US" sz="1200" dirty="0"/>
              <a:t>) represents a first step towards recognizing that these are </a:t>
            </a:r>
            <a:r>
              <a:rPr lang="en-US" sz="1200" b="1" dirty="0"/>
              <a:t>core symptoms of dementia  </a:t>
            </a:r>
            <a:r>
              <a:rPr lang="en-US" sz="1200" dirty="0"/>
              <a:t>and that it is as essential to study and treat them as it is to study and treat any other aspects of dementing disorders” (Finkel 1996)</a:t>
            </a:r>
          </a:p>
          <a:p>
            <a:endParaRPr lang="fr-CA" dirty="0"/>
          </a:p>
        </p:txBody>
      </p:sp>
    </p:spTree>
    <p:extLst>
      <p:ext uri="{BB962C8B-B14F-4D97-AF65-F5344CB8AC3E}">
        <p14:creationId xmlns:p14="http://schemas.microsoft.com/office/powerpoint/2010/main" val="3543415407"/>
      </p:ext>
    </p:extLst>
  </p:cSld>
  <p:clrMapOvr>
    <a:masterClrMapping/>
  </p:clrMapOvr>
  <mc:AlternateContent xmlns:mc="http://schemas.openxmlformats.org/markup-compatibility/2006" xmlns:p14="http://schemas.microsoft.com/office/powerpoint/2010/main">
    <mc:Choice Requires="p14">
      <p:transition spd="slow" p14:dur="2000" advTm="87136"/>
    </mc:Choice>
    <mc:Fallback xmlns="">
      <p:transition spd="slow" advTm="871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DCEB-8216-734F-B598-3D2C9E6A8222}"/>
              </a:ext>
            </a:extLst>
          </p:cNvPr>
          <p:cNvSpPr>
            <a:spLocks noGrp="1"/>
          </p:cNvSpPr>
          <p:nvPr>
            <p:ph type="title"/>
          </p:nvPr>
        </p:nvSpPr>
        <p:spPr>
          <a:xfrm>
            <a:off x="311726" y="2327564"/>
            <a:ext cx="7017122" cy="4389760"/>
          </a:xfrm>
        </p:spPr>
        <p:txBody>
          <a:bodyPr vert="horz" lIns="91440" tIns="45720" rIns="91440" bIns="45720" rtlCol="0" anchor="t">
            <a:normAutofit fontScale="90000"/>
          </a:bodyPr>
          <a:lstStyle/>
          <a:p>
            <a:r>
              <a:rPr lang="en-US" sz="2000" dirty="0"/>
              <a:t/>
            </a:r>
            <a:br>
              <a:rPr lang="en-US" sz="2000" dirty="0"/>
            </a:br>
            <a:r>
              <a:rPr lang="en-US" sz="2700" b="1" dirty="0"/>
              <a:t>Lancet Report (Livingston et al. 2017):  </a:t>
            </a:r>
            <a:r>
              <a:rPr lang="en-US" sz="2700" dirty="0"/>
              <a:t>9 factors:</a:t>
            </a:r>
            <a:br>
              <a:rPr lang="en-US" sz="2700" dirty="0"/>
            </a:br>
            <a:r>
              <a:rPr lang="en-US" sz="2000" dirty="0"/>
              <a:t/>
            </a:r>
            <a:br>
              <a:rPr lang="en-US" sz="2000" dirty="0"/>
            </a:br>
            <a:r>
              <a:rPr lang="en-US" sz="2000" b="1" dirty="0"/>
              <a:t>L</a:t>
            </a:r>
            <a:r>
              <a:rPr lang="en-CA" sz="2000" b="1" dirty="0" err="1"/>
              <a:t>ess</a:t>
            </a:r>
            <a:r>
              <a:rPr lang="en-CA" sz="2000" b="1" dirty="0"/>
              <a:t> education</a:t>
            </a:r>
            <a:r>
              <a:rPr lang="en-CA" sz="2000" dirty="0"/>
              <a:t>, </a:t>
            </a:r>
            <a:r>
              <a:rPr lang="en-CA" sz="2000" b="1" dirty="0"/>
              <a:t>midlife hearing loss</a:t>
            </a:r>
            <a:r>
              <a:rPr lang="en-CA" sz="2000" dirty="0"/>
              <a:t>, obesity, hypertension, </a:t>
            </a:r>
            <a:br>
              <a:rPr lang="en-CA" sz="2000" dirty="0"/>
            </a:br>
            <a:r>
              <a:rPr lang="en-CA" sz="2000" dirty="0"/>
              <a:t>late-life depression, </a:t>
            </a:r>
            <a:r>
              <a:rPr lang="en-CA" sz="2000" b="1" dirty="0"/>
              <a:t>smoking</a:t>
            </a:r>
            <a:r>
              <a:rPr lang="en-CA" sz="2000" dirty="0"/>
              <a:t>, physical inactivity, diabetes, and social isolation</a:t>
            </a:r>
            <a:br>
              <a:rPr lang="en-CA" sz="2000" dirty="0"/>
            </a:br>
            <a:r>
              <a:rPr lang="en-US" sz="2000" dirty="0"/>
              <a:t/>
            </a:r>
            <a:br>
              <a:rPr lang="en-US" sz="2000" dirty="0"/>
            </a:br>
            <a:r>
              <a:rPr lang="en-US" sz="2000" dirty="0"/>
              <a:t/>
            </a:r>
            <a:br>
              <a:rPr lang="en-US" sz="2000" dirty="0"/>
            </a:br>
            <a:r>
              <a:rPr lang="en-US" sz="2700" b="1" dirty="0"/>
              <a:t>Lancet Report (Livingston et al. 2020): </a:t>
            </a:r>
            <a:r>
              <a:rPr lang="en-US" sz="2000" dirty="0"/>
              <a:t>+ e</a:t>
            </a:r>
            <a:r>
              <a:rPr lang="en-CA" sz="2000" dirty="0" err="1"/>
              <a:t>xcessive</a:t>
            </a:r>
            <a:r>
              <a:rPr lang="en-CA" sz="2000" dirty="0"/>
              <a:t> alcohol consumption, traumatic brain injury, and air pollution</a:t>
            </a:r>
            <a:br>
              <a:rPr lang="en-CA" sz="2000" dirty="0"/>
            </a:br>
            <a:r>
              <a:rPr lang="en-US" sz="2000" dirty="0"/>
              <a:t/>
            </a:r>
            <a:br>
              <a:rPr lang="en-US" sz="2000" dirty="0"/>
            </a:br>
            <a:r>
              <a:rPr lang="en-US" sz="2000" dirty="0"/>
              <a:t/>
            </a:r>
            <a:br>
              <a:rPr lang="en-US" sz="2000" dirty="0"/>
            </a:br>
            <a:r>
              <a:rPr lang="en-CA" sz="2000" dirty="0"/>
              <a:t/>
            </a:r>
            <a:br>
              <a:rPr lang="en-CA" sz="2000" dirty="0"/>
            </a:br>
            <a:r>
              <a:rPr lang="en-CA" sz="2000" dirty="0"/>
              <a:t/>
            </a:r>
            <a:br>
              <a:rPr lang="en-CA" sz="2000" dirty="0"/>
            </a:br>
            <a:r>
              <a:rPr lang="en-CA" sz="2000" dirty="0"/>
              <a:t>Prevention or risk reduction?</a:t>
            </a:r>
            <a:br>
              <a:rPr lang="en-CA" sz="2000" dirty="0"/>
            </a:br>
            <a:r>
              <a:rPr lang="en-CA" sz="2000" dirty="0"/>
              <a:t/>
            </a:r>
            <a:br>
              <a:rPr lang="en-CA" sz="2000" dirty="0"/>
            </a:br>
            <a:r>
              <a:rPr lang="en-CA" sz="2000" dirty="0"/>
              <a:t/>
            </a:r>
            <a:br>
              <a:rPr lang="en-CA" sz="2000" dirty="0"/>
            </a:br>
            <a:r>
              <a:rPr lang="en-CA" sz="2000" dirty="0"/>
              <a:t/>
            </a:r>
            <a:br>
              <a:rPr lang="en-CA" sz="2000" dirty="0"/>
            </a:br>
            <a:r>
              <a:rPr lang="en-CA" sz="2000" dirty="0"/>
              <a:t/>
            </a:r>
            <a:br>
              <a:rPr lang="en-CA" sz="2000" dirty="0"/>
            </a:br>
            <a:endParaRPr lang="en-US" sz="2000" dirty="0"/>
          </a:p>
        </p:txBody>
      </p:sp>
      <p:pic>
        <p:nvPicPr>
          <p:cNvPr id="5" name="Content Placeholder 4">
            <a:extLst>
              <a:ext uri="{FF2B5EF4-FFF2-40B4-BE49-F238E27FC236}">
                <a16:creationId xmlns:a16="http://schemas.microsoft.com/office/drawing/2014/main" id="{FFBD0A9C-54DD-3F40-8CED-7E59C3019BB1}"/>
              </a:ext>
            </a:extLst>
          </p:cNvPr>
          <p:cNvPicPr>
            <a:picLocks noGrp="1" noChangeAspect="1"/>
          </p:cNvPicPr>
          <p:nvPr>
            <p:ph idx="1"/>
          </p:nvPr>
        </p:nvPicPr>
        <p:blipFill rotWithShape="1">
          <a:blip r:embed="rId3"/>
          <a:srcRect r="5019"/>
          <a:stretch/>
        </p:blipFill>
        <p:spPr>
          <a:xfrm>
            <a:off x="7690637" y="750627"/>
            <a:ext cx="4352072" cy="6107373"/>
          </a:xfrm>
          <a:prstGeom prst="rect">
            <a:avLst/>
          </a:prstGeom>
        </p:spPr>
      </p:pic>
      <p:sp>
        <p:nvSpPr>
          <p:cNvPr id="3" name="Rectangle 2">
            <a:extLst>
              <a:ext uri="{FF2B5EF4-FFF2-40B4-BE49-F238E27FC236}">
                <a16:creationId xmlns:a16="http://schemas.microsoft.com/office/drawing/2014/main" id="{4416E5DE-7456-C845-BDAE-5AD17D902A96}"/>
              </a:ext>
            </a:extLst>
          </p:cNvPr>
          <p:cNvSpPr/>
          <p:nvPr/>
        </p:nvSpPr>
        <p:spPr>
          <a:xfrm>
            <a:off x="311726" y="140677"/>
            <a:ext cx="9476509" cy="2492990"/>
          </a:xfrm>
          <a:prstGeom prst="rect">
            <a:avLst/>
          </a:prstGeom>
        </p:spPr>
        <p:txBody>
          <a:bodyPr wrap="square">
            <a:spAutoFit/>
          </a:bodyPr>
          <a:lstStyle/>
          <a:p>
            <a:r>
              <a:rPr lang="en-US" sz="4000" dirty="0"/>
              <a:t>Dementia prevention, the “new dementia”</a:t>
            </a:r>
          </a:p>
          <a:p>
            <a:endParaRPr lang="en-US" sz="3200" b="1" dirty="0"/>
          </a:p>
          <a:p>
            <a:r>
              <a:rPr lang="en-US" sz="2400" b="1" dirty="0"/>
              <a:t>”</a:t>
            </a:r>
            <a:r>
              <a:rPr lang="en-US" sz="2400" dirty="0"/>
              <a:t>One Third of Dementia Cases May Be Preventable”</a:t>
            </a:r>
            <a:r>
              <a:rPr lang="en-US" sz="2400" dirty="0">
                <a:solidFill>
                  <a:schemeClr val="accent1">
                    <a:lumMod val="60000"/>
                    <a:lumOff val="40000"/>
                  </a:schemeClr>
                </a:solidFill>
              </a:rPr>
              <a:t/>
            </a:r>
            <a:br>
              <a:rPr lang="en-US" sz="2400" dirty="0">
                <a:solidFill>
                  <a:schemeClr val="accent1">
                    <a:lumMod val="60000"/>
                    <a:lumOff val="40000"/>
                  </a:schemeClr>
                </a:solidFill>
              </a:rPr>
            </a:br>
            <a:endParaRPr lang="en-US" sz="2400" dirty="0">
              <a:solidFill>
                <a:schemeClr val="accent1">
                  <a:lumMod val="60000"/>
                  <a:lumOff val="40000"/>
                </a:schemeClr>
              </a:solidFill>
            </a:endParaRPr>
          </a:p>
          <a:p>
            <a:endParaRPr lang="en-US" dirty="0">
              <a:solidFill>
                <a:schemeClr val="accent1">
                  <a:lumMod val="60000"/>
                  <a:lumOff val="40000"/>
                </a:schemeClr>
              </a:solidFill>
            </a:endParaRPr>
          </a:p>
          <a:p>
            <a:endParaRPr lang="fr-CA" dirty="0"/>
          </a:p>
        </p:txBody>
      </p:sp>
      <p:sp>
        <p:nvSpPr>
          <p:cNvPr id="4" name="TextBox 3">
            <a:extLst>
              <a:ext uri="{FF2B5EF4-FFF2-40B4-BE49-F238E27FC236}">
                <a16:creationId xmlns:a16="http://schemas.microsoft.com/office/drawing/2014/main" id="{3B40DD24-B5D6-C445-B8D9-CB77544807A2}"/>
              </a:ext>
            </a:extLst>
          </p:cNvPr>
          <p:cNvSpPr txBox="1"/>
          <p:nvPr/>
        </p:nvSpPr>
        <p:spPr>
          <a:xfrm>
            <a:off x="7690637" y="6573327"/>
            <a:ext cx="744236" cy="334827"/>
          </a:xfrm>
          <a:prstGeom prst="rect">
            <a:avLst/>
          </a:prstGeom>
          <a:noFill/>
        </p:spPr>
        <p:txBody>
          <a:bodyPr wrap="square" rtlCol="0">
            <a:spAutoFit/>
          </a:bodyPr>
          <a:lstStyle/>
          <a:p>
            <a:endParaRPr lang="fr-CA" dirty="0"/>
          </a:p>
        </p:txBody>
      </p:sp>
    </p:spTree>
    <p:extLst>
      <p:ext uri="{BB962C8B-B14F-4D97-AF65-F5344CB8AC3E}">
        <p14:creationId xmlns:p14="http://schemas.microsoft.com/office/powerpoint/2010/main" val="2583232380"/>
      </p:ext>
    </p:extLst>
  </p:cSld>
  <p:clrMapOvr>
    <a:masterClrMapping/>
  </p:clrMapOvr>
  <mc:AlternateContent xmlns:mc="http://schemas.openxmlformats.org/markup-compatibility/2006" xmlns:p14="http://schemas.microsoft.com/office/powerpoint/2010/main">
    <mc:Choice Requires="p14">
      <p:transition spd="slow" p14:dur="2000" advTm="204027"/>
    </mc:Choice>
    <mc:Fallback xmlns="">
      <p:transition spd="slow" advTm="20402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4EAC-B703-8C4E-856D-F9747AEA259C}"/>
              </a:ext>
            </a:extLst>
          </p:cNvPr>
          <p:cNvSpPr>
            <a:spLocks noGrp="1"/>
          </p:cNvSpPr>
          <p:nvPr>
            <p:ph type="title"/>
          </p:nvPr>
        </p:nvSpPr>
        <p:spPr>
          <a:xfrm>
            <a:off x="4965430" y="629268"/>
            <a:ext cx="6586491" cy="1286160"/>
          </a:xfrm>
        </p:spPr>
        <p:txBody>
          <a:bodyPr anchor="b">
            <a:normAutofit/>
          </a:bodyPr>
          <a:lstStyle/>
          <a:p>
            <a:r>
              <a:rPr lang="en-US" sz="4100" b="1"/>
              <a:t>AD as linked to lifestyle (“old new”)</a:t>
            </a:r>
          </a:p>
        </p:txBody>
      </p:sp>
      <p:sp>
        <p:nvSpPr>
          <p:cNvPr id="3" name="Content Placeholder 2">
            <a:extLst>
              <a:ext uri="{FF2B5EF4-FFF2-40B4-BE49-F238E27FC236}">
                <a16:creationId xmlns:a16="http://schemas.microsoft.com/office/drawing/2014/main" id="{8AB88A4D-82F2-204D-97FC-F7878C2DC80C}"/>
              </a:ext>
            </a:extLst>
          </p:cNvPr>
          <p:cNvSpPr>
            <a:spLocks noGrp="1"/>
          </p:cNvSpPr>
          <p:nvPr>
            <p:ph idx="1"/>
          </p:nvPr>
        </p:nvSpPr>
        <p:spPr>
          <a:xfrm>
            <a:off x="4965431" y="2438400"/>
            <a:ext cx="6586489" cy="3785419"/>
          </a:xfrm>
        </p:spPr>
        <p:txBody>
          <a:bodyPr>
            <a:normAutofit/>
          </a:bodyPr>
          <a:lstStyle/>
          <a:p>
            <a:r>
              <a:rPr lang="en-US" sz="1400"/>
              <a:t>“Sometime in the late 90s or early 2000’s I presented a paper on the relationship between lifestyle factors and dementia risk. (…) At the meeting I was invited to speak at a press conference by the Alzheimer’s Association (…). At the press conference I spoke about our work and my suggestion that the available literature suggested that it was wise for people to avoid smoking, manage their blood pressure and diabetes, avoid obesity, live a life with high levels of physical and mental activity, avoid a high-fat diet and avoid head injuries. When I finished [someone from the Alzheimer's Association] got up and raised his hands out wide to the right and left for emphasis and said “Wait!, Dr. Friedland’s suggestions have not yet been verified by a double-blind placebo-controlled randomized trial!” I explained that what I had recommended was already known to be good for people anyway. There was nothing I proposed that could possibly be harmful! I think the problem is that many people cannot see the forest for the trees in their search for scientific rigor. They forget that “absence of evidence is not evidence of absence”.”</a:t>
            </a:r>
            <a:endParaRPr lang="en-CA" sz="1400"/>
          </a:p>
          <a:p>
            <a:pPr marL="0" indent="0">
              <a:buNone/>
            </a:pPr>
            <a:r>
              <a:rPr lang="en-US" sz="1400"/>
              <a:t>     (Robert P. Friedland 2019, interview with AL)</a:t>
            </a:r>
            <a:endParaRPr lang="en-CA" sz="1400">
              <a:hlinkClick r:id="rId2"/>
            </a:endParaRPr>
          </a:p>
          <a:p>
            <a:pPr marL="0" indent="0">
              <a:buNone/>
            </a:pPr>
            <a:endParaRPr lang="en-US" sz="1400"/>
          </a:p>
        </p:txBody>
      </p:sp>
      <p:pic>
        <p:nvPicPr>
          <p:cNvPr id="1026" name="Picture 2" descr=" ">
            <a:extLst>
              <a:ext uri="{FF2B5EF4-FFF2-40B4-BE49-F238E27FC236}">
                <a16:creationId xmlns:a16="http://schemas.microsoft.com/office/drawing/2014/main" id="{229AB002-5081-714F-931B-69BD53B35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78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28"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62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708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3822</TotalTime>
  <Words>3931</Words>
  <Application>Microsoft Office PowerPoint</Application>
  <PresentationFormat>Widescreen</PresentationFormat>
  <Paragraphs>261</Paragraphs>
  <Slides>36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Situating the “new dementia” – context and diversity in dementia prevention </vt:lpstr>
      <vt:lpstr>Situating myself (“without crossing over”)</vt:lpstr>
      <vt:lpstr>Today…</vt:lpstr>
      <vt:lpstr>“Old” versus “new” dementia</vt:lpstr>
      <vt:lpstr>PowerPoint Presentation</vt:lpstr>
      <vt:lpstr>PowerPoint Presentation</vt:lpstr>
      <vt:lpstr>     The “new dementia”: opening up the “cognitive paradigm”</vt:lpstr>
      <vt:lpstr> Lancet Report (Livingston et al. 2017):  9 factors:  Less education, midlife hearing loss, obesity, hypertension,  late-life depression, smoking, physical inactivity, diabetes, and social isolation   Lancet Report (Livingston et al. 2020): + excessive alcohol consumption, traumatic brain injury, and air pollution     Prevention or risk reduction?     </vt:lpstr>
      <vt:lpstr>AD as linked to lifestyle (“old new”)</vt:lpstr>
      <vt:lpstr>2. Situating the “new” dementia </vt:lpstr>
      <vt:lpstr>Situating the ‘new’ dementia</vt:lpstr>
      <vt:lpstr>2.a Situating epidemiological studies </vt:lpstr>
      <vt:lpstr>Epidemiological studies and situating social indicators</vt:lpstr>
      <vt:lpstr>2.b Situating Intervention studies </vt:lpstr>
      <vt:lpstr>2.  Intervention studies:  ex., Dutch PreDIVA study (Prevention of Dementia by Intensive Vascular Care )</vt:lpstr>
      <vt:lpstr>Conclusion 1 (from 2.1 and 2.b): </vt:lpstr>
      <vt:lpstr>2.c Situating knowledge translation</vt:lpstr>
      <vt:lpstr>Hopeful message</vt:lpstr>
      <vt:lpstr>Different messages?</vt:lpstr>
      <vt:lpstr>National contexts, cont:  Larger trials US vs. EU, cont.</vt:lpstr>
      <vt:lpstr>Larger trials, cont.</vt:lpstr>
      <vt:lpstr>US vs. EU</vt:lpstr>
      <vt:lpstr>Pharma-dominated major int’l  prevention initiatives</vt:lpstr>
      <vt:lpstr>Aducanumab – reactions to the failure of the Phase 3 EMERGE and ENGAGE studies (PRIME in Europe)</vt:lpstr>
      <vt:lpstr>Cont.</vt:lpstr>
      <vt:lpstr>Conclusion 2: </vt:lpstr>
      <vt:lpstr>2.d Case study: situating a specific national context: Brazil</vt:lpstr>
      <vt:lpstr>3. Dementia prevention in Brazil</vt:lpstr>
      <vt:lpstr>Brazil – aging, dementia, risk factors</vt:lpstr>
      <vt:lpstr>“Free medications, here at the Popular Pharmacy” “Diabetes and hypertension, It is through this program that you get the meds with until 90% of discount. In the case of hypertension and diabetes, these meds are for free.”</vt:lpstr>
      <vt:lpstr>Geriatricians about dementia prevention in Brazil</vt:lpstr>
      <vt:lpstr>Care of self</vt:lpstr>
      <vt:lpstr>3. Conclusion: Situating the prevention of dementia, examples  on different levels</vt:lpstr>
      <vt:lpstr>Cont., Conclusion</vt:lpstr>
      <vt:lpstr>News?</vt:lpstr>
      <vt:lpstr>Thank you et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Dementia? Critical Perspectives on a New Paradigm of Preparing for Old Age</dc:title>
  <dc:creator>Leibing Annette</dc:creator>
  <cp:lastModifiedBy>Inbal Itzhak</cp:lastModifiedBy>
  <cp:revision>60</cp:revision>
  <dcterms:created xsi:type="dcterms:W3CDTF">2021-01-27T01:27:48Z</dcterms:created>
  <dcterms:modified xsi:type="dcterms:W3CDTF">2021-04-08T20:20:57Z</dcterms:modified>
</cp:coreProperties>
</file>