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37"/>
  </p:notesMasterIdLst>
  <p:sldIdLst>
    <p:sldId id="1254" r:id="rId5"/>
    <p:sldId id="1281" r:id="rId6"/>
    <p:sldId id="285" r:id="rId7"/>
    <p:sldId id="1324" r:id="rId8"/>
    <p:sldId id="1330" r:id="rId9"/>
    <p:sldId id="1291" r:id="rId10"/>
    <p:sldId id="1282" r:id="rId11"/>
    <p:sldId id="1292" r:id="rId12"/>
    <p:sldId id="1283" r:id="rId13"/>
    <p:sldId id="1284" r:id="rId14"/>
    <p:sldId id="1285" r:id="rId15"/>
    <p:sldId id="1289" r:id="rId16"/>
    <p:sldId id="1261" r:id="rId17"/>
    <p:sldId id="1102" r:id="rId18"/>
    <p:sldId id="1295" r:id="rId19"/>
    <p:sldId id="1322" r:id="rId20"/>
    <p:sldId id="1296" r:id="rId21"/>
    <p:sldId id="1331" r:id="rId22"/>
    <p:sldId id="1286" r:id="rId23"/>
    <p:sldId id="1319" r:id="rId24"/>
    <p:sldId id="1287" r:id="rId25"/>
    <p:sldId id="1288" r:id="rId26"/>
    <p:sldId id="1298" r:id="rId27"/>
    <p:sldId id="433" r:id="rId28"/>
    <p:sldId id="485" r:id="rId29"/>
    <p:sldId id="1300" r:id="rId30"/>
    <p:sldId id="1323" r:id="rId31"/>
    <p:sldId id="445" r:id="rId32"/>
    <p:sldId id="1297" r:id="rId33"/>
    <p:sldId id="1293" r:id="rId34"/>
    <p:sldId id="1329" r:id="rId35"/>
    <p:sldId id="1333" r:id="rId36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>
      <p:cViewPr>
        <p:scale>
          <a:sx n="70" d="100"/>
          <a:sy n="70" d="100"/>
        </p:scale>
        <p:origin x="11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99315F-3094-4763-BA73-A6F964AF5623}" type="datetimeFigureOut">
              <a:rPr lang="fr-CA" smtClean="0"/>
              <a:t>2024-10-02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B9121-54AF-463F-9601-3B8082C84B4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182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72436-8B32-DD28-EFA8-7CF542B6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B543AC-7751-634B-A13A-AA5415B90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48F254-1C2F-4C04-B1CC-6E4E67D16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BAFD8-2542-2369-94D1-D541248D30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9121-54AF-463F-9601-3B8082C84B4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104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D589E-402F-73E4-E3F3-9B833AD3C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DD9467-B35E-BBF2-D47B-711ABEF5B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36786-A8AA-F121-CC72-F93EB7403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B4F8E-E555-4F83-4246-C48C098504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9121-54AF-463F-9601-3B8082C84B4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750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C90FB-02CD-70E8-E07A-8384A4BB6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48517-F197-A563-4156-AF788201C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D394FB-3905-CE3A-9A32-3E0FF1D28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17290-DCF5-F9BF-C0F1-6D099327C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9121-54AF-463F-9601-3B8082C84B4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544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BEB04-60F7-633A-A935-A25145DC0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A58504-10E4-93CB-9791-DEF2497B7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1B1F3-7904-5EC2-B057-269234472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35CF2-BF28-977D-9F52-852BA4239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9121-54AF-463F-9601-3B8082C84B4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778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A122C-E1FD-604B-C91C-919BD7C2B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0A46C2-D23F-2A26-AF76-1A2673D2A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F6A9EA-FBA6-6FEA-C544-546710559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A9BA0-1248-2BE5-2A40-576EFBC142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9121-54AF-463F-9601-3B8082C84B4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739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3E57-DA47-944F-A399-897D21C5A5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D38DF-8A16-A66C-C04F-E8DC82195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68DAB3-FB34-0C8A-0D12-AC35B8F86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65AF26-CD5C-6E50-4FFE-E87997D01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615F3-5CCF-81AF-6C79-4B92AE8AB9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9121-54AF-463F-9601-3B8082C84B4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603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C039-EF92-474D-2CE0-A833C5516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4F401B-8E47-C256-56CE-D06BEB0F8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5F6CFF-5D9C-850A-5971-BB3914C95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F335B-EB16-15F0-0BB7-7F29C54A2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9121-54AF-463F-9601-3B8082C84B4B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619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13CA7-F3CD-19F5-C03B-3347D9BE1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8047C-04D5-E199-E769-0E4E49422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E16A6D-717B-F338-DC59-1B3AB07C0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12490-1BC9-7EBE-9559-E5282EF91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9121-54AF-463F-9601-3B8082C84B4B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285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h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:\DPQCRH\PQC\Communications\Graphisme\CIUSSS\Centres de recherche\CdRV\PNG - general\Gabarit_ppt_CdRV_5fev18_Couverture copi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9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1988841"/>
            <a:ext cx="4680520" cy="576064"/>
          </a:xfrm>
        </p:spPr>
        <p:txBody>
          <a:bodyPr>
            <a:noAutofit/>
          </a:bodyPr>
          <a:lstStyle>
            <a:lvl1pPr algn="l">
              <a:defRPr sz="280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780928"/>
            <a:ext cx="4680520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Inscrire le sous-titre ici</a:t>
            </a:r>
          </a:p>
        </p:txBody>
      </p:sp>
    </p:spTree>
    <p:extLst>
      <p:ext uri="{BB962C8B-B14F-4D97-AF65-F5344CB8AC3E}">
        <p14:creationId xmlns:p14="http://schemas.microsoft.com/office/powerpoint/2010/main" val="203422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:\DPQCRH\PQC\Communications\Graphisme\CIUSSS\Centres de recherche\CdRV\PNG - general\Gabarit_ppt_CdRV_5fev18_Texte_horizontal 1 co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19672" y="4800600"/>
            <a:ext cx="5486400" cy="566738"/>
          </a:xfrm>
        </p:spPr>
        <p:txBody>
          <a:bodyPr anchor="b"/>
          <a:lstStyle>
            <a:lvl1pPr algn="l">
              <a:defRPr sz="2000" b="1" cap="all" baseline="0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619672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619672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3662536" y="6237312"/>
            <a:ext cx="2133600" cy="365125"/>
          </a:xfrm>
        </p:spPr>
        <p:txBody>
          <a:bodyPr/>
          <a:lstStyle/>
          <a:p>
            <a:fld id="{3481747A-B208-406B-A9A4-3A1DAB32774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673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51720" y="260648"/>
            <a:ext cx="6840760" cy="940966"/>
          </a:xfrm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7584" y="1600200"/>
            <a:ext cx="8064896" cy="4525963"/>
          </a:xfrm>
        </p:spPr>
        <p:txBody>
          <a:bodyPr vert="eaVert"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707904" y="6237312"/>
            <a:ext cx="2133600" cy="365125"/>
          </a:xfrm>
        </p:spPr>
        <p:txBody>
          <a:bodyPr/>
          <a:lstStyle/>
          <a:p>
            <a:fld id="{3481747A-B208-406B-A9A4-3A1DAB327745}" type="slidenum">
              <a:rPr lang="fr-CA" smtClean="0"/>
              <a:t>‹#›</a:t>
            </a:fld>
            <a:endParaRPr lang="fr-CA"/>
          </a:p>
        </p:txBody>
      </p:sp>
      <p:pic>
        <p:nvPicPr>
          <p:cNvPr id="7" name="Picture 2" descr="T:\DPQCRH\PQC\Communications\Graphisme\CIUSSS\Centres de recherche\CdRV\PNG - general\Gabarit_ppt_CdRV_5fev18_Texte_vertical 1 co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9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5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:\DRHCAJ\029-Communications-Public\Publications et communications internes\Graphisme_fonctionnement\Graphisme - To do\To do - Lelu\Gabarit PPT CdRV\Gabarit_ppt_CdRV_5fev18_En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2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25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uverture 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DRHCAJ\029-Communications-Public\Publications et communications internes\Graphisme_fonctionnement\Graphisme - To do\To do - Lelu\Gabarit PPT CdRV\Gabarit_ppt_CdRV_5fev18_Couvertur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1988841"/>
            <a:ext cx="4680520" cy="576064"/>
          </a:xfrm>
        </p:spPr>
        <p:txBody>
          <a:bodyPr>
            <a:noAutofit/>
          </a:bodyPr>
          <a:lstStyle>
            <a:lvl1pPr algn="l">
              <a:defRPr sz="2800" cap="none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780928"/>
            <a:ext cx="4680520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Inscrire le sous-titre ici</a:t>
            </a:r>
          </a:p>
        </p:txBody>
      </p:sp>
    </p:spTree>
    <p:extLst>
      <p:ext uri="{BB962C8B-B14F-4D97-AF65-F5344CB8AC3E}">
        <p14:creationId xmlns:p14="http://schemas.microsoft.com/office/powerpoint/2010/main" val="264857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4848" y="418654"/>
            <a:ext cx="8301608" cy="922114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848" y="1744216"/>
            <a:ext cx="8301608" cy="3917032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3200">
                <a:solidFill>
                  <a:schemeClr val="tx1"/>
                </a:solidFill>
                <a:latin typeface="+mn-lt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491880" y="623731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2050" name="Picture 2" descr="B:\DRHCAJ\029-Communications-Public\Publications et communications internes\Graphisme_fonctionnement\Graphisme - To do\To do - Lelu\Gabarit PPT CdRV\Gabarit_ppt_CdRV_5fev18_Texte_horizontal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75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-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59632" y="1772817"/>
            <a:ext cx="7416824" cy="576063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64096" y="2492896"/>
            <a:ext cx="7416824" cy="450279"/>
          </a:xfrm>
        </p:spPr>
        <p:txBody>
          <a:bodyPr anchor="b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Inscrire le sous-titre ici</a:t>
            </a:r>
          </a:p>
        </p:txBody>
      </p:sp>
      <p:pic>
        <p:nvPicPr>
          <p:cNvPr id="12291" name="Picture 3" descr="B:\DRHCAJ\029-Communications-Public\Publications et communications internes\Graphisme_fonctionnement\Graphisme - To do\To do - Lelu\Gabarit PPT CdRV\Gabarit_ppt_CdRV_5fev18_Texte_vertical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3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DPQCRH\PQC\Communications\Graphisme\CIUSSS\Centres de recherche\CdRV\PNG\Gabarit_ppt_CdRV_5fev18_Section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2834706"/>
            <a:ext cx="7416824" cy="576063"/>
          </a:xfrm>
        </p:spPr>
        <p:txBody>
          <a:bodyPr anchor="t">
            <a:normAutofit/>
          </a:bodyPr>
          <a:lstStyle>
            <a:lvl1pPr algn="ctr">
              <a:defRPr sz="2800" b="1" cap="all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2048" y="3554785"/>
            <a:ext cx="7416824" cy="450279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Inscrire le sous-titre ici</a:t>
            </a:r>
          </a:p>
        </p:txBody>
      </p:sp>
    </p:spTree>
    <p:extLst>
      <p:ext uri="{BB962C8B-B14F-4D97-AF65-F5344CB8AC3E}">
        <p14:creationId xmlns:p14="http://schemas.microsoft.com/office/powerpoint/2010/main" val="1077806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h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590528" y="623731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4577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95736" y="418654"/>
            <a:ext cx="6696744" cy="706090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78904" y="1600200"/>
            <a:ext cx="3714527" cy="452596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69904" y="1600200"/>
            <a:ext cx="3822576" cy="452596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0EFED-8DDF-436A-B43E-699B51436B40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4098" name="Picture 2" descr="B:\DRHCAJ\029-Communications-Public\Publications et communications internes\Graphisme_fonctionnement\Graphisme - To do\To do - Lelu\Gabarit PPT CdRV\Gabarit_ppt_CdRV_5fev18_Texte_vertical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1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DPQCRH\PQC\Communications\Graphisme\CIUSSS\Centres de recherche\CdRV\PNG - general\Gabarit_ppt_CdRV_5fev18_Texte_horizontal 1 co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4848" y="418654"/>
            <a:ext cx="8301608" cy="922114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848" y="1744216"/>
            <a:ext cx="8301608" cy="3917032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3200">
                <a:solidFill>
                  <a:schemeClr val="tx1"/>
                </a:solidFill>
                <a:latin typeface="+mn-lt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491880" y="623731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81747A-B208-406B-A9A4-3A1DAB32774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3639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31032" y="418654"/>
            <a:ext cx="6789440" cy="778098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590528" y="6237312"/>
            <a:ext cx="2133600" cy="365125"/>
          </a:xfrm>
        </p:spPr>
        <p:txBody>
          <a:bodyPr/>
          <a:lstStyle/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5122" name="Picture 2" descr="B:\DRHCAJ\029-Communications-Public\Publications et communications internes\Graphisme_fonctionnement\Graphisme - To do\To do - Lelu\Gabarit PPT CdRV\Gabarit_ppt_CdRV_5fev18_Texte_vertical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1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0EFED-8DDF-436A-B43E-699B51436B40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6146" name="Picture 2" descr="B:\DRHCAJ\029-Communications-Public\Publications et communications internes\Graphisme_fonctionnement\Graphisme - To do\To do - Lelu\Gabarit PPT CdRV\Gabarit_ppt_CdRV_5fev18_Texte_vertical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40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71599" y="826790"/>
            <a:ext cx="2864297" cy="1162050"/>
          </a:xfrm>
        </p:spPr>
        <p:txBody>
          <a:bodyPr anchor="b"/>
          <a:lstStyle>
            <a:lvl1pPr algn="l">
              <a:defRPr sz="2000" b="1" cap="all" baseline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9912" y="273050"/>
            <a:ext cx="5112568" cy="585311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71599" y="2204864"/>
            <a:ext cx="2864297" cy="39212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3590528" y="6237312"/>
            <a:ext cx="2133600" cy="365125"/>
          </a:xfrm>
        </p:spPr>
        <p:txBody>
          <a:bodyPr/>
          <a:lstStyle/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7170" name="Picture 2" descr="B:\DRHCAJ\029-Communications-Public\Publications et communications internes\Graphisme_fonctionnement\Graphisme - To do\To do - Lelu\Gabarit PPT CdRV\Gabarit_ppt_CdRV_5fev18_Texte_vertical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9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37928" y="4800600"/>
            <a:ext cx="5486400" cy="566738"/>
          </a:xfrm>
        </p:spPr>
        <p:txBody>
          <a:bodyPr anchor="b"/>
          <a:lstStyle>
            <a:lvl1pPr algn="l">
              <a:defRPr sz="2000" b="1" cap="all" baseline="0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3792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03792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3662536" y="6237312"/>
            <a:ext cx="2133600" cy="365125"/>
          </a:xfrm>
        </p:spPr>
        <p:txBody>
          <a:bodyPr/>
          <a:lstStyle/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8194" name="Picture 2" descr="B:\DRHCAJ\029-Communications-Public\Publications et communications internes\Graphisme_fonctionnement\Graphisme - To do\To do - Lelu\Gabarit PPT CdRV\Gabarit_ppt_CdRV_5fev18_Texte_vertical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51720" y="260648"/>
            <a:ext cx="6840760" cy="940966"/>
          </a:xfrm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7584" y="1600200"/>
            <a:ext cx="8064896" cy="4525963"/>
          </a:xfrm>
        </p:spPr>
        <p:txBody>
          <a:bodyPr vert="eaVert"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707904" y="6237312"/>
            <a:ext cx="2133600" cy="365125"/>
          </a:xfrm>
        </p:spPr>
        <p:txBody>
          <a:bodyPr/>
          <a:lstStyle/>
          <a:p>
            <a:fld id="{3D40EFED-8DDF-436A-B43E-699B51436B40}" type="slidenum">
              <a:rPr lang="fr-CA" smtClean="0"/>
              <a:t>‹#›</a:t>
            </a:fld>
            <a:endParaRPr lang="fr-CA" dirty="0"/>
          </a:p>
        </p:txBody>
      </p:sp>
      <p:pic>
        <p:nvPicPr>
          <p:cNvPr id="9218" name="Picture 2" descr="B:\DRHCAJ\029-Communications-Public\Publications et communications internes\Graphisme_fonctionnement\Graphisme - To do\To do - Lelu\Gabarit PPT CdRV\Gabarit_ppt_CdRV_5fev18_Texte_vertical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66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:\DRHCAJ\029-Communications-Public\Publications et communications internes\Graphisme_fonctionnement\Graphisme - To do\To do - Lelu\Gabarit PPT CdRV\Gabarit_ppt_CdRV_5fev18_End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35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:\DRHCAJ\029-Communications-Public\Publications et communications internes\Graphisme_fonctionnement\Graphisme - To do\To do - Lelu\Gabarit PPT CdRV\Gabarit_ppt_CdRV_5fev18_Couverture copie 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1986409"/>
            <a:ext cx="5040560" cy="5784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780928"/>
            <a:ext cx="5040560" cy="433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fr-FR" dirty="0"/>
              <a:t>Inscrire le sous-titre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73829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442242"/>
            <a:ext cx="8424936" cy="9221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391703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3200">
                <a:solidFill>
                  <a:schemeClr val="tx1"/>
                </a:solidFill>
                <a:latin typeface="+mn-lt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40EFED-8DDF-436A-B43E-699B51436B40}" type="slidenum">
              <a:rPr lang="fr-CA" smtClean="0"/>
              <a:t>‹#›</a:t>
            </a:fld>
            <a:endParaRPr lang="fr-CA"/>
          </a:p>
        </p:txBody>
      </p:sp>
      <p:pic>
        <p:nvPicPr>
          <p:cNvPr id="14338" name="Picture 2" descr="B:\DRHCAJ\029-Communications-Public\Publications et communications internes\Graphisme_fonctionnement\Graphisme - To do\To do - Lelu\Gabarit PPT CdRV\Gabarit_ppt_CdRV_5fev18_Texte_horizontal 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83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1259632" y="1772817"/>
            <a:ext cx="7416824" cy="576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64096" y="2492896"/>
            <a:ext cx="7416824" cy="4502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Inscrire le sous-titre ici</a:t>
            </a:r>
          </a:p>
        </p:txBody>
      </p:sp>
      <p:pic>
        <p:nvPicPr>
          <p:cNvPr id="15362" name="Picture 2" descr="B:\DRHCAJ\029-Communications-Public\Publications et communications internes\Graphisme_fonctionnement\Graphisme - To do\To do - Lelu\Gabarit PPT CdRV\Gabarit_ppt_CdRV_5fev18_Texte_vertical 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55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-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:\DRHCAJ\029-Communications-Public\Publications et communications internes\Graphisme_fonctionnement\Graphisme - To do\To do - Lelu\Gabarit PPT CdRV\Gabarit_ppt_CdRV_5fev18_Section 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2834706"/>
            <a:ext cx="7416824" cy="576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1" cap="all">
                <a:solidFill>
                  <a:schemeClr val="tx2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2048" y="3554785"/>
            <a:ext cx="7416824" cy="4502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Inscrire le sous-titre ici</a:t>
            </a:r>
          </a:p>
        </p:txBody>
      </p:sp>
    </p:spTree>
    <p:extLst>
      <p:ext uri="{BB962C8B-B14F-4D97-AF65-F5344CB8AC3E}">
        <p14:creationId xmlns:p14="http://schemas.microsoft.com/office/powerpoint/2010/main" val="2421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-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:\DPQCRH\PQC\Communications\Graphisme\CIUSSS\Centres de recherche\CdRV\PNG - general\Gabarit_ppt_CdRV_5fev18_Texte_vertical 1 co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9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59632" y="1772817"/>
            <a:ext cx="7416824" cy="576063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64096" y="2492896"/>
            <a:ext cx="7416824" cy="450279"/>
          </a:xfrm>
        </p:spPr>
        <p:txBody>
          <a:bodyPr anchor="b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Inscrire le sous-titre ici</a:t>
            </a:r>
          </a:p>
        </p:txBody>
      </p:sp>
    </p:spTree>
    <p:extLst>
      <p:ext uri="{BB962C8B-B14F-4D97-AF65-F5344CB8AC3E}">
        <p14:creationId xmlns:p14="http://schemas.microsoft.com/office/powerpoint/2010/main" val="4217118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23728" y="476672"/>
            <a:ext cx="662473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tx2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7584" y="1628800"/>
            <a:ext cx="37152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38232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40EFED-8DDF-436A-B43E-699B51436B40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7410" name="Picture 2" descr="B:\DRHCAJ\029-Communications-Public\Publications et communications internes\Graphisme_fonctionnement\Graphisme - To do\To do - Lelu\Gabarit PPT CdRV\Gabarit_ppt_CdRV_5fev18_Texte_vertical 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27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h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590528" y="623731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9347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40EFED-8DDF-436A-B43E-699B51436B4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123728" y="476672"/>
            <a:ext cx="662473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tx2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pic>
        <p:nvPicPr>
          <p:cNvPr id="18434" name="Picture 2" descr="B:\DRHCAJ\029-Communications-Public\Publications et communications internes\Graphisme_fonctionnement\Graphisme - To do\To do - Lelu\Gabarit PPT CdRV\Gabarit_ppt_CdRV_5fev18_Texte_vertical 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94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40EFED-8DDF-436A-B43E-699B51436B40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9458" name="Picture 2" descr="B:\DRHCAJ\029-Communications-Public\Publications et communications internes\Graphisme_fonctionnement\Graphisme - To do\To do - Lelu\Gabarit PPT CdRV\Gabarit_ppt_CdRV_5fev18_Texte_vertical 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24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71599" y="826790"/>
            <a:ext cx="286429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0480" y="311704"/>
            <a:ext cx="5112000" cy="5853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71599" y="2204864"/>
            <a:ext cx="2864297" cy="392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351852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20482" name="Picture 2" descr="B:\DRHCAJ\029-Communications-Public\Publications et communications internes\Graphisme_fonctionnement\Graphisme - To do\To do - Lelu\Gabarit PPT CdRV\Gabarit_ppt_CdRV_5fev18_Texte_vertical 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64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36304" y="4800600"/>
            <a:ext cx="5155976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36304" y="980727"/>
            <a:ext cx="5155976" cy="3746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936304" y="5367338"/>
            <a:ext cx="5155976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40EFED-8DDF-436A-B43E-699B51436B40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21506" name="Picture 2" descr="B:\DRHCAJ\029-Communications-Public\Publications et communications internes\Graphisme_fonctionnement\Graphisme - To do\To do - Lelu\Gabarit PPT CdRV\Gabarit_ppt_CdRV_5fev18_Texte_vertical 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29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51720" y="332656"/>
            <a:ext cx="6840760" cy="9221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tx2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8480" y="1600200"/>
            <a:ext cx="8064000" cy="4525963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3590528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3D40EFED-8DDF-436A-B43E-699B51436B40}" type="slidenum">
              <a:rPr lang="fr-CA" smtClean="0"/>
              <a:t>‹#›</a:t>
            </a:fld>
            <a:endParaRPr lang="fr-CA" dirty="0"/>
          </a:p>
        </p:txBody>
      </p:sp>
      <p:pic>
        <p:nvPicPr>
          <p:cNvPr id="22530" name="Picture 2" descr="B:\DRHCAJ\029-Communications-Public\Publications et communications internes\Graphisme_fonctionnement\Graphisme - To do\To do - Lelu\Gabarit PPT CdRV\Gabarit_ppt_CdRV_5fev18_Texte_vertical 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6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:\DRHCAJ\029-Communications-Public\Publications et communications internes\Graphisme_fonctionnement\Graphisme - To do\To do - Lelu\Gabarit PPT CdRV\Gabarit_ppt_CdRV_5fev18_End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82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uver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pons\Desktop\Gabarit_ppt_CdRV_FRAN_Couverture copi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71"/>
            <a:ext cx="9143798" cy="68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1986409"/>
            <a:ext cx="5040560" cy="5784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780928"/>
            <a:ext cx="5040560" cy="433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fr-FR" dirty="0"/>
              <a:t>Inscrire le sous-titre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59639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442242"/>
            <a:ext cx="8424936" cy="9221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323528" y="1600201"/>
            <a:ext cx="8229600" cy="40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0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349188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32770" name="Picture 2" descr="B:\DRHCAJ\029-Communications-Public\Publications et communications internes\Graphisme_fonctionnement\Graphisme - To do\To do - Lelu\Gabarit PPT CdRV\Gabarit_ppt_CdRV_5fev18_Texte_horizontal 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35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:\DPQCRH\PQC\Communications\Graphisme\CIUSSS\Centres de recherche\CdRV\PNG - general\Gabarit_ppt_CdRV_5fev18_Section 1 co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2834706"/>
            <a:ext cx="7416824" cy="576063"/>
          </a:xfrm>
        </p:spPr>
        <p:txBody>
          <a:bodyPr anchor="t">
            <a:normAutofit/>
          </a:bodyPr>
          <a:lstStyle>
            <a:lvl1pPr algn="ctr">
              <a:defRPr sz="2800" b="1" cap="all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2048" y="3554785"/>
            <a:ext cx="7416824" cy="450279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Inscrire le sous-titre ici</a:t>
            </a:r>
          </a:p>
        </p:txBody>
      </p:sp>
    </p:spTree>
    <p:extLst>
      <p:ext uri="{BB962C8B-B14F-4D97-AF65-F5344CB8AC3E}">
        <p14:creationId xmlns:p14="http://schemas.microsoft.com/office/powerpoint/2010/main" val="840976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1259632" y="1772817"/>
            <a:ext cx="7416824" cy="576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64096" y="2492896"/>
            <a:ext cx="7416824" cy="4502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Inscrire le sous-titre ici</a:t>
            </a:r>
          </a:p>
        </p:txBody>
      </p:sp>
      <p:pic>
        <p:nvPicPr>
          <p:cNvPr id="31746" name="Picture 2" descr="B:\DRHCAJ\029-Communications-Public\Publications et communications internes\Graphisme_fonctionnement\Graphisme - To do\To do - Lelu\Gabarit PPT CdRV\Gabarit_ppt_CdRV_5fev18_Texte_vertical 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92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:\DRHCAJ\029-Communications-Public\Publications et communications internes\Graphisme_fonctionnement\Graphisme - To do\To do - Lelu\Gabarit PPT CdRV\Gabarit_ppt_CdRV_5fev18_Section 3 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2834706"/>
            <a:ext cx="7416824" cy="576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1" cap="all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Inscrire le titre ici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2048" y="3554785"/>
            <a:ext cx="7416824" cy="4502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Inscrire le sous-titre ici</a:t>
            </a:r>
          </a:p>
        </p:txBody>
      </p:sp>
    </p:spTree>
    <p:extLst>
      <p:ext uri="{BB962C8B-B14F-4D97-AF65-F5344CB8AC3E}">
        <p14:creationId xmlns:p14="http://schemas.microsoft.com/office/powerpoint/2010/main" val="2761645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h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349188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9695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23728" y="476672"/>
            <a:ext cx="669674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28808" y="1600200"/>
            <a:ext cx="37152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97272" y="1600200"/>
            <a:ext cx="38232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7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349188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30722" name="Picture 2" descr="B:\DRHCAJ\029-Communications-Public\Publications et communications internes\Graphisme_fonctionnement\Graphisme - To do\To do - Lelu\Gabarit PPT CdRV\Gabarit_ppt_CdRV_5fev18_Texte_vertical 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8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123728" y="476672"/>
            <a:ext cx="669674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6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349188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29698" name="Picture 2" descr="B:\DRHCAJ\029-Communications-Public\Publications et communications internes\Graphisme_fonctionnement\Graphisme - To do\To do - Lelu\Gabarit PPT CdRV\Gabarit_ppt_CdRV_5fev18_Texte_vertical 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25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349188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28674" name="Picture 2" descr="B:\DRHCAJ\029-Communications-Public\Publications et communications internes\Graphisme_fonctionnement\Graphisme - To do\To do - Lelu\Gabarit PPT CdRV\Gabarit_ppt_CdRV_5fev18_Texte_vertical 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668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71599" y="826790"/>
            <a:ext cx="286429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0480" y="260649"/>
            <a:ext cx="5112000" cy="5853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71599" y="2172896"/>
            <a:ext cx="2864297" cy="392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349188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27650" name="Picture 2" descr="B:\DRHCAJ\029-Communications-Public\Publications et communications internes\Graphisme_fonctionnement\Graphisme - To do\To do - Lelu\Gabarit PPT CdRV\Gabarit_ppt_CdRV_5fev18_Texte_vertical 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03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65920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65920" y="908719"/>
            <a:ext cx="5486400" cy="3818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965920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349188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26626" name="Picture 2" descr="B:\DRHCAJ\029-Communications-Public\Publications et communications internes\Graphisme_fonctionnement\Graphisme - To do\To do - Lelu\Gabarit PPT CdRV\Gabarit_ppt_CdRV_5fev18_Texte_vertical 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92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51720" y="332656"/>
            <a:ext cx="6840760" cy="9221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8480" y="1600200"/>
            <a:ext cx="8064000" cy="4525963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3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8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349188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25602" name="Picture 2" descr="B:\DRHCAJ\029-Communications-Public\Publications et communications internes\Graphisme_fonctionnement\Graphisme - To do\To do - Lelu\Gabarit PPT CdRV\Gabarit_ppt_CdRV_5fev18_Texte_vertical 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62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:\DRHCAJ\029-Communications-Public\Publications et communications internes\Graphisme_fonctionnement\Graphisme - To do\To do - Lelu\Gabarit PPT CdRV\Gabarit_ppt_CdRV_5fev18_End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8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ch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590528" y="623731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81747A-B208-406B-A9A4-3A1DAB32774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554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95736" y="418654"/>
            <a:ext cx="6696744" cy="706090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78904" y="1600200"/>
            <a:ext cx="3714527" cy="452596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69904" y="1600200"/>
            <a:ext cx="3822576" cy="452596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1747A-B208-406B-A9A4-3A1DAB327745}" type="slidenum">
              <a:rPr lang="fr-CA" smtClean="0"/>
              <a:t>‹#›</a:t>
            </a:fld>
            <a:endParaRPr lang="fr-CA"/>
          </a:p>
        </p:txBody>
      </p:sp>
      <p:pic>
        <p:nvPicPr>
          <p:cNvPr id="8" name="Picture 2" descr="T:\DPQCRH\PQC\Communications\Graphisme\CIUSSS\Centres de recherche\CdRV\PNG - general\Gabarit_ppt_CdRV_5fev18_Texte_vertical 1 co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9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8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31032" y="418654"/>
            <a:ext cx="6789440" cy="778098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590528" y="6237312"/>
            <a:ext cx="2133600" cy="365125"/>
          </a:xfrm>
        </p:spPr>
        <p:txBody>
          <a:bodyPr/>
          <a:lstStyle/>
          <a:p>
            <a:fld id="{3481747A-B208-406B-A9A4-3A1DAB327745}" type="slidenum">
              <a:rPr lang="fr-CA" smtClean="0"/>
              <a:t>‹#›</a:t>
            </a:fld>
            <a:endParaRPr lang="fr-CA"/>
          </a:p>
        </p:txBody>
      </p:sp>
      <p:pic>
        <p:nvPicPr>
          <p:cNvPr id="6" name="Picture 2" descr="T:\DPQCRH\PQC\Communications\Graphisme\CIUSSS\Centres de recherche\CdRV\PNG - general\Gabarit_ppt_CdRV_5fev18_Texte_vertical 1 co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9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1747A-B208-406B-A9A4-3A1DAB327745}" type="slidenum">
              <a:rPr lang="fr-CA" smtClean="0"/>
              <a:t>‹#›</a:t>
            </a:fld>
            <a:endParaRPr lang="fr-CA"/>
          </a:p>
        </p:txBody>
      </p:sp>
      <p:pic>
        <p:nvPicPr>
          <p:cNvPr id="5" name="Picture 2" descr="T:\DPQCRH\PQC\Communications\Graphisme\CIUSSS\Centres de recherche\CdRV\PNG - general\Gabarit_ppt_CdRV_5fev18_Texte_vertical 1 co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9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7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:\DPQCRH\PQC\Communications\Graphisme\CIUSSS\Centres de recherche\CdRV\PNG - general\Gabarit_ppt_CdRV_5fev18_Texte_horizontal 1 co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2864297" cy="1162050"/>
          </a:xfrm>
        </p:spPr>
        <p:txBody>
          <a:bodyPr anchor="b"/>
          <a:lstStyle>
            <a:lvl1pPr algn="l">
              <a:defRPr sz="2000" b="1" cap="all" baseline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9912" y="273051"/>
            <a:ext cx="5112568" cy="5100166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1520" y="1638722"/>
            <a:ext cx="2864297" cy="459859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3590528" y="6237312"/>
            <a:ext cx="2133600" cy="365125"/>
          </a:xfrm>
        </p:spPr>
        <p:txBody>
          <a:bodyPr/>
          <a:lstStyle/>
          <a:p>
            <a:fld id="{3481747A-B208-406B-A9A4-3A1DAB32774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211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INSÉRER LE TITRE ICI</a:t>
            </a:r>
            <a:endParaRPr lang="la-Lat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la-Latn" dirty="0"/>
          </a:p>
        </p:txBody>
      </p:sp>
      <p:sp>
        <p:nvSpPr>
          <p:cNvPr id="4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349188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06A6C"/>
                </a:solidFill>
                <a:latin typeface="Franklin Gothic Book" panose="020B0503020102020204" pitchFamily="34" charset="0"/>
              </a:defRPr>
            </a:lvl1pPr>
          </a:lstStyle>
          <a:p>
            <a:fld id="{3481747A-B208-406B-A9A4-3A1DAB32774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599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1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a-Lat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349188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0292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accent1">
              <a:lumMod val="75000"/>
            </a:schemeClr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Courier New" panose="02070309020205020404" pitchFamily="49" charset="0"/>
        <a:buChar char="o"/>
        <a:defRPr sz="3200" kern="1200">
          <a:solidFill>
            <a:srgbClr val="706A6C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rgbClr val="706A6C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rgbClr val="706A6C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rgbClr val="706A6C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»"/>
        <a:defRPr sz="2000" kern="1200">
          <a:solidFill>
            <a:srgbClr val="706A6C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9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349188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5099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a-Lat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9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349188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40EFED-8DDF-436A-B43E-699B51436B40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0041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a-Lat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12" Type="http://schemas.openxmlformats.org/officeDocument/2006/relationships/hyperlink" Target="http://www.google.ca/url?sa=i&amp;rct=j&amp;q=&amp;esrc=s&amp;source=images&amp;cd=&amp;cad=rja&amp;uact=8&amp;ved=0CAcQjRxqFQoTCJnC1dvxzsgCFcMYPgodP5kLUA&amp;url=http://www.1zoom.net/Food/wallpaper/317898/z2051.4/%26original%3D1&amp;bvm=bv.105454873,d.cWw&amp;psig=AFQjCNH3jOW4gJhjHCQjWs_5qw_ea97GRw&amp;ust=1445356233228367" TargetMode="Externa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hyperlink" Target="http://www.google.ca/url?sa=i&amp;rct=j&amp;q=&amp;esrc=s&amp;source=images&amp;cd=&amp;cad=rja&amp;uact=8&amp;ved=2ahUKEwiSyJbrprXaAhVD5YMKHb7kBIEQjRx6BAgAEAU&amp;url=http://weclipart.com/cycle%2Barrows%2Bclip%2Bart&amp;psig=AOvVaw1bo7OryleUa2_oUg7d8Cpk&amp;ust=1523641964750607" TargetMode="External"/><Relationship Id="rId10" Type="http://schemas.openxmlformats.org/officeDocument/2006/relationships/hyperlink" Target="http://www.google.ca/url?sa=i&amp;rct=j&amp;q=&amp;esrc=s&amp;source=images&amp;cd=&amp;cad=rja&amp;uact=8&amp;ved=0CAcQjRxqFQoTCL7YybjxzsgCFcRbPgodjdsBCA&amp;url=http://www.sodahead.com/fun/sugar-honey-or-sweetener/question-2184097/&amp;bvm=bv.105454873,d.cWw&amp;psig=AFQjCNGIHC43lrLRQuBe777_ZdV-lCqYvQ&amp;ust=1445356160887936" TargetMode="Externa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://www.google.ca/url?sa=i&amp;rct=j&amp;q=&amp;esrc=s&amp;source=images&amp;cd=&amp;cad=rja&amp;uact=8&amp;ved=0CAcQjRxqFQoTCJnC1dvxzsgCFcMYPgodP5kLUA&amp;url=http://www.1zoom.net/Food/wallpaper/317898/z2051.4/%26original%3D1&amp;bvm=bv.105454873,d.cWw&amp;psig=AFQjCNH3jOW4gJhjHCQjWs_5qw_ea97GRw&amp;ust=1445356233228367" TargetMode="External"/><Relationship Id="rId3" Type="http://schemas.openxmlformats.org/officeDocument/2006/relationships/tags" Target="../tags/tag10.xml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2" Type="http://schemas.openxmlformats.org/officeDocument/2006/relationships/tags" Target="../tags/tag9.xml"/><Relationship Id="rId16" Type="http://schemas.openxmlformats.org/officeDocument/2006/relationships/image" Target="../media/image29.jpeg"/><Relationship Id="rId1" Type="http://schemas.openxmlformats.org/officeDocument/2006/relationships/tags" Target="../tags/tag8.xml"/><Relationship Id="rId6" Type="http://schemas.openxmlformats.org/officeDocument/2006/relationships/hyperlink" Target="http://www.google.ca/url?sa=i&amp;rct=j&amp;q=&amp;esrc=s&amp;source=images&amp;cd=&amp;cad=rja&amp;uact=8&amp;ved=2ahUKEwiSyJbrprXaAhVD5YMKHb7kBIEQjRx6BAgAEAU&amp;url=http://weclipart.com/cycle%2Barrows%2Bclip%2Bart&amp;psig=AOvVaw1bo7OryleUa2_oUg7d8Cpk&amp;ust=1523641964750607" TargetMode="External"/><Relationship Id="rId11" Type="http://schemas.openxmlformats.org/officeDocument/2006/relationships/hyperlink" Target="http://www.google.ca/url?sa=i&amp;rct=j&amp;q=&amp;esrc=s&amp;source=images&amp;cd=&amp;cad=rja&amp;uact=8&amp;ved=0CAcQjRxqFQoTCL7YybjxzsgCFcRbPgodjdsBCA&amp;url=http://www.sodahead.com/fun/sugar-honey-or-sweetener/question-2184097/&amp;bvm=bv.105454873,d.cWw&amp;psig=AFQjCNGIHC43lrLRQuBe777_ZdV-lCqYvQ&amp;ust=1445356160887936" TargetMode="External"/><Relationship Id="rId5" Type="http://schemas.openxmlformats.org/officeDocument/2006/relationships/notesSlide" Target="../notesSlides/notesSlide4.xml"/><Relationship Id="rId15" Type="http://schemas.openxmlformats.org/officeDocument/2006/relationships/hyperlink" Target="http://www.google.ca/url?sa=i&amp;rct=j&amp;q=&amp;esrc=s&amp;source=images&amp;cd=&amp;cad=rja&amp;uact=8&amp;ved=2ahUKEwjThL_2loXZAhVBneAKHYZVC18QjRx6BAgAEAY&amp;url=http://laoblogger.com/gas-tank-clipart.html&amp;psig=AOvVaw2dUcO-IJex9zCmuZEp5Fj-&amp;ust=1517590381713080" TargetMode="Externa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://www.google.ca/url?sa=i&amp;rct=j&amp;q=&amp;esrc=s&amp;source=images&amp;cd=&amp;cad=rja&amp;uact=8&amp;ved=0CAcQjRxqFQoTCJnC1dvxzsgCFcMYPgodP5kLUA&amp;url=http://www.1zoom.net/Food/wallpaper/317898/z2051.4/%26original%3D1&amp;bvm=bv.105454873,d.cWw&amp;psig=AFQjCNH3jOW4gJhjHCQjWs_5qw_ea97GRw&amp;ust=1445356233228367" TargetMode="External"/><Relationship Id="rId18" Type="http://schemas.openxmlformats.org/officeDocument/2006/relationships/image" Target="../media/image32.jpeg"/><Relationship Id="rId3" Type="http://schemas.openxmlformats.org/officeDocument/2006/relationships/tags" Target="../tags/tag28.xml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17" Type="http://schemas.openxmlformats.org/officeDocument/2006/relationships/hyperlink" Target="http://www.google.ca/url?sa=i&amp;rct=j&amp;q=&amp;esrc=s&amp;source=images&amp;cd=&amp;cad=rja&amp;uact=8&amp;ved=0CAcQjRxqFQoTCMf2trzv9MgCFQVaHgodUhQLrQ&amp;url=http://techandburgers.com/how-to/cheap-retreat-top-5-spa-secrets-coconut-oil/&amp;psig=AFQjCNHuGRQQFFpZreQPU44FLgsF0wq4Dg&amp;ust=1446661305834485" TargetMode="External"/><Relationship Id="rId2" Type="http://schemas.openxmlformats.org/officeDocument/2006/relationships/tags" Target="../tags/tag27.xml"/><Relationship Id="rId16" Type="http://schemas.openxmlformats.org/officeDocument/2006/relationships/image" Target="../media/image29.jpeg"/><Relationship Id="rId1" Type="http://schemas.openxmlformats.org/officeDocument/2006/relationships/tags" Target="../tags/tag26.xml"/><Relationship Id="rId6" Type="http://schemas.openxmlformats.org/officeDocument/2006/relationships/hyperlink" Target="http://www.google.ca/url?sa=i&amp;rct=j&amp;q=&amp;esrc=s&amp;source=images&amp;cd=&amp;cad=rja&amp;uact=8&amp;ved=2ahUKEwiSyJbrprXaAhVD5YMKHb7kBIEQjRx6BAgAEAU&amp;url=http://weclipart.com/cycle%2Barrows%2Bclip%2Bart&amp;psig=AOvVaw1bo7OryleUa2_oUg7d8Cpk&amp;ust=1523641964750607" TargetMode="External"/><Relationship Id="rId11" Type="http://schemas.openxmlformats.org/officeDocument/2006/relationships/hyperlink" Target="http://www.google.ca/url?sa=i&amp;rct=j&amp;q=&amp;esrc=s&amp;source=images&amp;cd=&amp;cad=rja&amp;uact=8&amp;ved=0CAcQjRxqFQoTCL7YybjxzsgCFcRbPgodjdsBCA&amp;url=http://www.sodahead.com/fun/sugar-honey-or-sweetener/question-2184097/&amp;bvm=bv.105454873,d.cWw&amp;psig=AFQjCNGIHC43lrLRQuBe777_ZdV-lCqYvQ&amp;ust=1445356160887936" TargetMode="External"/><Relationship Id="rId5" Type="http://schemas.openxmlformats.org/officeDocument/2006/relationships/notesSlide" Target="../notesSlides/notesSlide5.xml"/><Relationship Id="rId15" Type="http://schemas.openxmlformats.org/officeDocument/2006/relationships/hyperlink" Target="http://www.google.ca/url?sa=i&amp;rct=j&amp;q=&amp;esrc=s&amp;source=images&amp;cd=&amp;cad=rja&amp;uact=8&amp;ved=2ahUKEwjThL_2loXZAhVBneAKHYZVC18QjRx6BAgAEAY&amp;url=http://laoblogger.com/gas-tank-clipart.html&amp;psig=AOvVaw2dUcO-IJex9zCmuZEp5Fj-&amp;ust=1517590381713080" TargetMode="Externa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://www.google.ca/url?sa=i&amp;rct=j&amp;q=&amp;esrc=s&amp;source=images&amp;cd=&amp;cad=rja&amp;uact=8&amp;ved=0CAcQjRxqFQoTCJnC1dvxzsgCFcMYPgodP5kLUA&amp;url=http://www.1zoom.net/Food/wallpaper/317898/z2051.4/%26original%3D1&amp;bvm=bv.105454873,d.cWw&amp;psig=AFQjCNH3jOW4gJhjHCQjWs_5qw_ea97GRw&amp;ust=1445356233228367" TargetMode="External"/><Relationship Id="rId18" Type="http://schemas.openxmlformats.org/officeDocument/2006/relationships/hyperlink" Target="http://www.google.ca/url?sa=i&amp;rct=j&amp;q=&amp;esrc=s&amp;source=images&amp;cd=&amp;cad=rja&amp;uact=8&amp;ved=0CAcQjRxqFQoTCMf2trzv9MgCFQVaHgodUhQLrQ&amp;url=http://techandburgers.com/how-to/cheap-retreat-top-5-spa-secrets-coconut-oil/&amp;psig=AFQjCNHuGRQQFFpZreQPU44FLgsF0wq4Dg&amp;ust=1446661305834485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17" Type="http://schemas.openxmlformats.org/officeDocument/2006/relationships/image" Target="../media/image34.png"/><Relationship Id="rId2" Type="http://schemas.openxmlformats.org/officeDocument/2006/relationships/tags" Target="../tags/tag31.xml"/><Relationship Id="rId16" Type="http://schemas.openxmlformats.org/officeDocument/2006/relationships/image" Target="../media/image29.jpeg"/><Relationship Id="rId1" Type="http://schemas.openxmlformats.org/officeDocument/2006/relationships/tags" Target="../tags/tag30.xml"/><Relationship Id="rId6" Type="http://schemas.openxmlformats.org/officeDocument/2006/relationships/hyperlink" Target="http://www.google.ca/url?sa=i&amp;rct=j&amp;q=&amp;esrc=s&amp;source=images&amp;cd=&amp;cad=rja&amp;uact=8&amp;ved=2ahUKEwiSyJbrprXaAhVD5YMKHb7kBIEQjRx6BAgAEAU&amp;url=http://weclipart.com/cycle%2Barrows%2Bclip%2Bart&amp;psig=AOvVaw1bo7OryleUa2_oUg7d8Cpk&amp;ust=1523641964750607" TargetMode="External"/><Relationship Id="rId11" Type="http://schemas.openxmlformats.org/officeDocument/2006/relationships/hyperlink" Target="http://www.google.ca/url?sa=i&amp;rct=j&amp;q=&amp;esrc=s&amp;source=images&amp;cd=&amp;cad=rja&amp;uact=8&amp;ved=0CAcQjRxqFQoTCL7YybjxzsgCFcRbPgodjdsBCA&amp;url=http://www.sodahead.com/fun/sugar-honey-or-sweetener/question-2184097/&amp;bvm=bv.105454873,d.cWw&amp;psig=AFQjCNGIHC43lrLRQuBe777_ZdV-lCqYvQ&amp;ust=1445356160887936" TargetMode="External"/><Relationship Id="rId5" Type="http://schemas.openxmlformats.org/officeDocument/2006/relationships/notesSlide" Target="../notesSlides/notesSlide7.xml"/><Relationship Id="rId15" Type="http://schemas.openxmlformats.org/officeDocument/2006/relationships/hyperlink" Target="http://www.google.ca/url?sa=i&amp;rct=j&amp;q=&amp;esrc=s&amp;source=images&amp;cd=&amp;cad=rja&amp;uact=8&amp;ved=2ahUKEwjThL_2loXZAhVBneAKHYZVC18QjRx6BAgAEAY&amp;url=http://laoblogger.com/gas-tank-clipart.html&amp;psig=AOvVaw2dUcO-IJex9zCmuZEp5Fj-&amp;ust=1517590381713080" TargetMode="External"/><Relationship Id="rId10" Type="http://schemas.openxmlformats.org/officeDocument/2006/relationships/image" Target="../media/image18.png"/><Relationship Id="rId19" Type="http://schemas.openxmlformats.org/officeDocument/2006/relationships/image" Target="../media/image32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Relationship Id="rId1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://www.google.ca/url?sa=i&amp;rct=j&amp;q=&amp;esrc=s&amp;source=images&amp;cd=&amp;cad=rja&amp;uact=8&amp;ved=0CAcQjRxqFQoTCJnC1dvxzsgCFcMYPgodP5kLUA&amp;url=http://www.1zoom.net/Food/wallpaper/317898/z2051.4/%26original%3D1&amp;bvm=bv.105454873,d.cWw&amp;psig=AFQjCNH3jOW4gJhjHCQjWs_5qw_ea97GRw&amp;ust=1445356233228367" TargetMode="External"/><Relationship Id="rId18" Type="http://schemas.openxmlformats.org/officeDocument/2006/relationships/hyperlink" Target="http://www.google.ca/url?sa=i&amp;rct=j&amp;q=&amp;esrc=s&amp;source=images&amp;cd=&amp;cad=rja&amp;uact=8&amp;ved=0CAcQjRxqFQoTCMf2trzv9MgCFQVaHgodUhQLrQ&amp;url=http://techandburgers.com/how-to/cheap-retreat-top-5-spa-secrets-coconut-oil/&amp;psig=AFQjCNHuGRQQFFpZreQPU44FLgsF0wq4Dg&amp;ust=1446661305834485" TargetMode="External"/><Relationship Id="rId3" Type="http://schemas.openxmlformats.org/officeDocument/2006/relationships/tags" Target="../tags/tag35.xml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17" Type="http://schemas.openxmlformats.org/officeDocument/2006/relationships/image" Target="../media/image34.png"/><Relationship Id="rId2" Type="http://schemas.openxmlformats.org/officeDocument/2006/relationships/tags" Target="../tags/tag34.xml"/><Relationship Id="rId16" Type="http://schemas.openxmlformats.org/officeDocument/2006/relationships/image" Target="../media/image29.jpeg"/><Relationship Id="rId1" Type="http://schemas.openxmlformats.org/officeDocument/2006/relationships/tags" Target="../tags/tag33.xml"/><Relationship Id="rId6" Type="http://schemas.openxmlformats.org/officeDocument/2006/relationships/hyperlink" Target="http://www.google.ca/url?sa=i&amp;rct=j&amp;q=&amp;esrc=s&amp;source=images&amp;cd=&amp;cad=rja&amp;uact=8&amp;ved=2ahUKEwiSyJbrprXaAhVD5YMKHb7kBIEQjRx6BAgAEAU&amp;url=http://weclipart.com/cycle%2Barrows%2Bclip%2Bart&amp;psig=AOvVaw1bo7OryleUa2_oUg7d8Cpk&amp;ust=1523641964750607" TargetMode="External"/><Relationship Id="rId11" Type="http://schemas.openxmlformats.org/officeDocument/2006/relationships/hyperlink" Target="http://www.google.ca/url?sa=i&amp;rct=j&amp;q=&amp;esrc=s&amp;source=images&amp;cd=&amp;cad=rja&amp;uact=8&amp;ved=0CAcQjRxqFQoTCL7YybjxzsgCFcRbPgodjdsBCA&amp;url=http://www.sodahead.com/fun/sugar-honey-or-sweetener/question-2184097/&amp;bvm=bv.105454873,d.cWw&amp;psig=AFQjCNGIHC43lrLRQuBe777_ZdV-lCqYvQ&amp;ust=1445356160887936" TargetMode="External"/><Relationship Id="rId5" Type="http://schemas.openxmlformats.org/officeDocument/2006/relationships/notesSlide" Target="../notesSlides/notesSlide8.xml"/><Relationship Id="rId15" Type="http://schemas.openxmlformats.org/officeDocument/2006/relationships/hyperlink" Target="http://www.google.ca/url?sa=i&amp;rct=j&amp;q=&amp;esrc=s&amp;source=images&amp;cd=&amp;cad=rja&amp;uact=8&amp;ved=2ahUKEwjThL_2loXZAhVBneAKHYZVC18QjRx6BAgAEAY&amp;url=http://laoblogger.com/gas-tank-clipart.html&amp;psig=AOvVaw2dUcO-IJex9zCmuZEp5Fj-&amp;ust=1517590381713080" TargetMode="External"/><Relationship Id="rId10" Type="http://schemas.openxmlformats.org/officeDocument/2006/relationships/image" Target="../media/image18.png"/><Relationship Id="rId19" Type="http://schemas.openxmlformats.org/officeDocument/2006/relationships/image" Target="../media/image32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://www.google.ca/url?sa=i&amp;rct=j&amp;q=&amp;esrc=s&amp;source=images&amp;cd=&amp;cad=rja&amp;uact=8&amp;ved=0CAcQjRxqFQoTCJnC1dvxzsgCFcMYPgodP5kLUA&amp;url=http://www.1zoom.net/Food/wallpaper/317898/z2051.4/%26original%3D1&amp;bvm=bv.105454873,d.cWw&amp;psig=AFQjCNH3jOW4gJhjHCQjWs_5qw_ea97GRw&amp;ust=1445356233228367" TargetMode="External"/><Relationship Id="rId18" Type="http://schemas.openxmlformats.org/officeDocument/2006/relationships/image" Target="../media/image32.jpeg"/><Relationship Id="rId3" Type="http://schemas.openxmlformats.org/officeDocument/2006/relationships/tags" Target="../tags/tag38.xml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17" Type="http://schemas.openxmlformats.org/officeDocument/2006/relationships/hyperlink" Target="http://www.google.ca/url?sa=i&amp;rct=j&amp;q=&amp;esrc=s&amp;source=images&amp;cd=&amp;cad=rja&amp;uact=8&amp;ved=0CAcQjRxqFQoTCMf2trzv9MgCFQVaHgodUhQLrQ&amp;url=http://techandburgers.com/how-to/cheap-retreat-top-5-spa-secrets-coconut-oil/&amp;psig=AFQjCNHuGRQQFFpZreQPU44FLgsF0wq4Dg&amp;ust=1446661305834485" TargetMode="External"/><Relationship Id="rId2" Type="http://schemas.openxmlformats.org/officeDocument/2006/relationships/tags" Target="../tags/tag37.xml"/><Relationship Id="rId16" Type="http://schemas.openxmlformats.org/officeDocument/2006/relationships/image" Target="../media/image29.jpeg"/><Relationship Id="rId1" Type="http://schemas.openxmlformats.org/officeDocument/2006/relationships/tags" Target="../tags/tag36.xml"/><Relationship Id="rId6" Type="http://schemas.openxmlformats.org/officeDocument/2006/relationships/hyperlink" Target="http://www.google.ca/url?sa=i&amp;rct=j&amp;q=&amp;esrc=s&amp;source=images&amp;cd=&amp;cad=rja&amp;uact=8&amp;ved=2ahUKEwiSyJbrprXaAhVD5YMKHb7kBIEQjRx6BAgAEAU&amp;url=http://weclipart.com/cycle%2Barrows%2Bclip%2Bart&amp;psig=AOvVaw1bo7OryleUa2_oUg7d8Cpk&amp;ust=1523641964750607" TargetMode="External"/><Relationship Id="rId11" Type="http://schemas.openxmlformats.org/officeDocument/2006/relationships/hyperlink" Target="http://www.google.ca/url?sa=i&amp;rct=j&amp;q=&amp;esrc=s&amp;source=images&amp;cd=&amp;cad=rja&amp;uact=8&amp;ved=0CAcQjRxqFQoTCL7YybjxzsgCFcRbPgodjdsBCA&amp;url=http://www.sodahead.com/fun/sugar-honey-or-sweetener/question-2184097/&amp;bvm=bv.105454873,d.cWw&amp;psig=AFQjCNGIHC43lrLRQuBe777_ZdV-lCqYvQ&amp;ust=1445356160887936" TargetMode="External"/><Relationship Id="rId5" Type="http://schemas.openxmlformats.org/officeDocument/2006/relationships/notesSlide" Target="../notesSlides/notesSlide9.xml"/><Relationship Id="rId15" Type="http://schemas.openxmlformats.org/officeDocument/2006/relationships/hyperlink" Target="http://www.google.ca/url?sa=i&amp;rct=j&amp;q=&amp;esrc=s&amp;source=images&amp;cd=&amp;cad=rja&amp;uact=8&amp;ved=2ahUKEwjThL_2loXZAhVBneAKHYZVC18QjRx6BAgAEAY&amp;url=http://laoblogger.com/gas-tank-clipart.html&amp;psig=AOvVaw2dUcO-IJex9zCmuZEp5Fj-&amp;ust=1517590381713080" TargetMode="External"/><Relationship Id="rId10" Type="http://schemas.openxmlformats.org/officeDocument/2006/relationships/image" Target="../media/image18.png"/><Relationship Id="rId19" Type="http://schemas.openxmlformats.org/officeDocument/2006/relationships/image" Target="../media/image3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Relationship Id="rId1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hyperlink" Target="http://www.google.ca/url?sa=i&amp;rct=j&amp;q=&amp;esrc=s&amp;source=images&amp;cd=&amp;cad=rja&amp;uact=8&amp;ved=2ahUKEwiSyJbrprXaAhVD5YMKHb7kBIEQjRx6BAgAEAU&amp;url=http://weclipart.com/cycle%2Barrows%2Bclip%2Bart&amp;psig=AOvVaw1bo7OryleUa2_oUg7d8Cpk&amp;ust=1523641964750607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12" Type="http://schemas.openxmlformats.org/officeDocument/2006/relationships/hyperlink" Target="http://www.google.ca/url?sa=i&amp;rct=j&amp;q=&amp;esrc=s&amp;source=images&amp;cd=&amp;cad=rja&amp;uact=8&amp;ved=0CAcQjRxqFQoTCJnC1dvxzsgCFcMYPgodP5kLUA&amp;url=http://www.1zoom.net/Food/wallpaper/317898/z2051.4/%26original%3D1&amp;bvm=bv.105454873,d.cWw&amp;psig=AFQjCNH3jOW4gJhjHCQjWs_5qw_ea97GRw&amp;ust=1445356233228367" TargetMode="Externa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hyperlink" Target="http://www.google.ca/url?sa=i&amp;rct=j&amp;q=&amp;esrc=s&amp;source=images&amp;cd=&amp;cad=rja&amp;uact=8&amp;ved=2ahUKEwiSyJbrprXaAhVD5YMKHb7kBIEQjRx6BAgAEAU&amp;url=http://weclipart.com/cycle%2Barrows%2Bclip%2Bart&amp;psig=AOvVaw1bo7OryleUa2_oUg7d8Cpk&amp;ust=1523641964750607" TargetMode="External"/><Relationship Id="rId10" Type="http://schemas.openxmlformats.org/officeDocument/2006/relationships/hyperlink" Target="http://www.google.ca/url?sa=i&amp;rct=j&amp;q=&amp;esrc=s&amp;source=images&amp;cd=&amp;cad=rja&amp;uact=8&amp;ved=0CAcQjRxqFQoTCL7YybjxzsgCFcRbPgodjdsBCA&amp;url=http://www.sodahead.com/fun/sugar-honey-or-sweetener/question-2184097/&amp;bvm=bv.105454873,d.cWw&amp;psig=AFQjCNGIHC43lrLRQuBe777_ZdV-lCqYvQ&amp;ust=1445356160887936" TargetMode="Externa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B4754-4ECA-D5EE-A8CD-FEC7B07B5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524FA6-6146-EBEC-105F-6CF00FDAE047}"/>
              </a:ext>
            </a:extLst>
          </p:cNvPr>
          <p:cNvSpPr txBox="1"/>
          <p:nvPr/>
        </p:nvSpPr>
        <p:spPr>
          <a:xfrm>
            <a:off x="1259632" y="1695572"/>
            <a:ext cx="64807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0070C0"/>
                </a:solidFill>
                <a:ea typeface="Calibri" panose="020F0502020204030204" pitchFamily="34" charset="0"/>
                <a:cs typeface="Aptos" panose="020B0004020202020204" pitchFamily="34" charset="0"/>
              </a:rPr>
              <a:t>Can m</a:t>
            </a:r>
            <a:r>
              <a:rPr lang="en-CA" sz="2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Aptos" panose="020B0004020202020204" pitchFamily="34" charset="0"/>
              </a:rPr>
              <a:t>oderate</a:t>
            </a:r>
            <a:r>
              <a:rPr lang="en-CA" sz="2800" b="1" dirty="0">
                <a:solidFill>
                  <a:srgbClr val="4472C4"/>
                </a:solidFill>
                <a:effectLst/>
                <a:ea typeface="Calibri" panose="020F0502020204030204" pitchFamily="34" charset="0"/>
                <a:cs typeface="Aptos" panose="020B0004020202020204" pitchFamily="34" charset="0"/>
              </a:rPr>
              <a:t> dietary carbohydrate restriction </a:t>
            </a:r>
            <a:r>
              <a:rPr lang="en-CA" sz="2800" b="1" dirty="0">
                <a:solidFill>
                  <a:srgbClr val="4472C4"/>
                </a:solidFill>
                <a:ea typeface="Calibri" panose="020F0502020204030204" pitchFamily="34" charset="0"/>
                <a:cs typeface="Aptos" panose="020B0004020202020204" pitchFamily="34" charset="0"/>
              </a:rPr>
              <a:t>help</a:t>
            </a:r>
            <a:r>
              <a:rPr lang="en-CA" sz="2800" b="1" dirty="0">
                <a:solidFill>
                  <a:srgbClr val="4472C4"/>
                </a:solidFill>
                <a:effectLst/>
                <a:ea typeface="Calibri" panose="020F0502020204030204" pitchFamily="34" charset="0"/>
                <a:cs typeface="Aptos" panose="020B0004020202020204" pitchFamily="34" charset="0"/>
              </a:rPr>
              <a:t> sustain healthy cognitive aging?</a:t>
            </a:r>
            <a:endParaRPr lang="en-CA" sz="2800" b="1" dirty="0">
              <a:effectLst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ctr"/>
            <a:endParaRPr lang="en-CA" sz="2400" b="1" dirty="0">
              <a:solidFill>
                <a:srgbClr val="4472C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CA" sz="2400" b="1" dirty="0">
              <a:solidFill>
                <a:srgbClr val="4472C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400" dirty="0">
                <a:solidFill>
                  <a:srgbClr val="4472C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Stephen Cunnane</a:t>
            </a:r>
          </a:p>
          <a:p>
            <a:pPr algn="ctr"/>
            <a:r>
              <a:rPr lang="en-CA" sz="2400" dirty="0">
                <a:solidFill>
                  <a:srgbClr val="4472C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Université de Sherbrooke</a:t>
            </a:r>
            <a:endParaRPr lang="en-CA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BD681-7DA0-D062-0016-EF6B7F19E647}"/>
              </a:ext>
            </a:extLst>
          </p:cNvPr>
          <p:cNvSpPr txBox="1"/>
          <p:nvPr/>
        </p:nvSpPr>
        <p:spPr>
          <a:xfrm>
            <a:off x="2141984" y="47971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rgbClr val="0066FF"/>
                </a:solidFill>
                <a:highlight>
                  <a:srgbClr val="FFFF00"/>
                </a:highlight>
              </a:rPr>
              <a:t>Website: </a:t>
            </a:r>
            <a:r>
              <a:rPr lang="en-CA" sz="1800" dirty="0">
                <a:solidFill>
                  <a:srgbClr val="0066FF"/>
                </a:solidFill>
                <a:highlight>
                  <a:srgbClr val="FFFF00"/>
                </a:highlight>
              </a:rPr>
              <a:t>recherche-</a:t>
            </a:r>
            <a:r>
              <a:rPr lang="en-CA" sz="1800" dirty="0" err="1">
                <a:solidFill>
                  <a:srgbClr val="0066FF"/>
                </a:solidFill>
                <a:highlight>
                  <a:srgbClr val="FFFF00"/>
                </a:highlight>
              </a:rPr>
              <a:t>cerveau</a:t>
            </a:r>
            <a:r>
              <a:rPr lang="en-CA" sz="1800" dirty="0">
                <a:solidFill>
                  <a:srgbClr val="0066FF"/>
                </a:solidFill>
                <a:highlight>
                  <a:srgbClr val="FFFF00"/>
                </a:highlight>
              </a:rPr>
              <a:t>-</a:t>
            </a:r>
            <a:r>
              <a:rPr lang="en-CA" sz="1800" dirty="0" err="1">
                <a:solidFill>
                  <a:srgbClr val="0066FF"/>
                </a:solidFill>
                <a:highlight>
                  <a:srgbClr val="FFFF00"/>
                </a:highlight>
              </a:rPr>
              <a:t>sherbrooke</a:t>
            </a:r>
            <a:endParaRPr lang="en-CA" sz="1800" dirty="0">
              <a:solidFill>
                <a:srgbClr val="0066FF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507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A68CA-74DD-BAC1-A2F1-3F28BBB2E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88E5EEC-0A55-5864-AC40-2BB0E9C27FCA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 flipV="1">
            <a:off x="5940153" y="3038275"/>
            <a:ext cx="1665992" cy="3301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Résultats de recherche d'images pour « circle arrow clipart »">
            <a:hlinkClick r:id="rId5"/>
            <a:extLst>
              <a:ext uri="{FF2B5EF4-FFF2-40B4-BE49-F238E27FC236}">
                <a16:creationId xmlns:a16="http://schemas.microsoft.com/office/drawing/2014/main" id="{EBF62C05-161D-C53F-6B97-25D0A6B5B34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005">
            <a:off x="6270661" y="2504735"/>
            <a:ext cx="1006272" cy="10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4ECD6CDB-63B6-68D9-83C6-7C134232F162}"/>
              </a:ext>
            </a:extLst>
          </p:cNvPr>
          <p:cNvGrpSpPr/>
          <p:nvPr/>
        </p:nvGrpSpPr>
        <p:grpSpPr>
          <a:xfrm>
            <a:off x="4580173" y="2254724"/>
            <a:ext cx="1219705" cy="1371166"/>
            <a:chOff x="6871339" y="2426685"/>
            <a:chExt cx="2232248" cy="2441521"/>
          </a:xfrm>
        </p:grpSpPr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9B038999-EB26-A83D-C1A9-9F31DD568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339" y="2426685"/>
              <a:ext cx="2232248" cy="244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8EB39107-94BE-F689-D85E-9CCDBD413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166" y="2748008"/>
              <a:ext cx="1609617" cy="785726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BAFB7B43-0425-3901-9E4F-6E4E6AA9761C}"/>
              </a:ext>
            </a:extLst>
          </p:cNvPr>
          <p:cNvSpPr txBox="1"/>
          <p:nvPr/>
        </p:nvSpPr>
        <p:spPr>
          <a:xfrm>
            <a:off x="6016218" y="20614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</a:rPr>
              <a:t>A </a:t>
            </a:r>
            <a:r>
              <a:rPr lang="fr-CA" b="1" dirty="0" err="1">
                <a:solidFill>
                  <a:srgbClr val="C00000"/>
                </a:solidFill>
              </a:rPr>
              <a:t>vicious</a:t>
            </a:r>
            <a:r>
              <a:rPr lang="fr-CA" b="1" dirty="0">
                <a:solidFill>
                  <a:srgbClr val="C00000"/>
                </a:solidFill>
              </a:rPr>
              <a:t> cycle</a:t>
            </a:r>
          </a:p>
        </p:txBody>
      </p:sp>
      <p:pic>
        <p:nvPicPr>
          <p:cNvPr id="1028" name="Picture 4" descr="RÃ©sultats de recherche d'images pour Â«Â head memory clipartÂ Â»">
            <a:extLst>
              <a:ext uri="{FF2B5EF4-FFF2-40B4-BE49-F238E27FC236}">
                <a16:creationId xmlns:a16="http://schemas.microsoft.com/office/drawing/2014/main" id="{0F9B39D7-EA49-7B2B-29E3-6F9DB376C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2"/>
          <a:stretch/>
        </p:blipFill>
        <p:spPr bwMode="auto">
          <a:xfrm>
            <a:off x="7746420" y="1817440"/>
            <a:ext cx="1434092" cy="18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48">
            <a:extLst>
              <a:ext uri="{FF2B5EF4-FFF2-40B4-BE49-F238E27FC236}">
                <a16:creationId xmlns:a16="http://schemas.microsoft.com/office/drawing/2014/main" id="{CE0CE57C-D07C-4150-31B3-07F145636EA9}"/>
              </a:ext>
            </a:extLst>
          </p:cNvPr>
          <p:cNvCxnSpPr/>
          <p:nvPr/>
        </p:nvCxnSpPr>
        <p:spPr>
          <a:xfrm>
            <a:off x="2374587" y="3041576"/>
            <a:ext cx="213469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e 43">
            <a:extLst>
              <a:ext uri="{FF2B5EF4-FFF2-40B4-BE49-F238E27FC236}">
                <a16:creationId xmlns:a16="http://schemas.microsoft.com/office/drawing/2014/main" id="{9F8A1392-DDE4-BB5A-8240-7A7C6E7BF38F}"/>
              </a:ext>
            </a:extLst>
          </p:cNvPr>
          <p:cNvGrpSpPr/>
          <p:nvPr/>
        </p:nvGrpSpPr>
        <p:grpSpPr>
          <a:xfrm>
            <a:off x="305458" y="2417220"/>
            <a:ext cx="4138257" cy="1294122"/>
            <a:chOff x="434493" y="1967922"/>
            <a:chExt cx="3796027" cy="1294122"/>
          </a:xfrm>
        </p:grpSpPr>
        <p:sp>
          <p:nvSpPr>
            <p:cNvPr id="20" name="ZoneTexte 20">
              <a:extLst>
                <a:ext uri="{FF2B5EF4-FFF2-40B4-BE49-F238E27FC236}">
                  <a16:creationId xmlns:a16="http://schemas.microsoft.com/office/drawing/2014/main" id="{F41B49CF-957C-DDF5-62AE-AA51B5F83124}"/>
                </a:ext>
              </a:extLst>
            </p:cNvPr>
            <p:cNvSpPr txBox="1"/>
            <p:nvPr/>
          </p:nvSpPr>
          <p:spPr>
            <a:xfrm>
              <a:off x="2283977" y="2106613"/>
              <a:ext cx="194654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2000" b="1" i="1" dirty="0" err="1">
                  <a:solidFill>
                    <a:srgbClr val="C00000"/>
                  </a:solidFill>
                </a:rPr>
                <a:t>Too</a:t>
              </a:r>
              <a:r>
                <a:rPr lang="fr-CA" sz="2000" b="1" i="1" dirty="0">
                  <a:solidFill>
                    <a:srgbClr val="C00000"/>
                  </a:solidFill>
                </a:rPr>
                <a:t>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much</a:t>
              </a:r>
              <a:r>
                <a:rPr lang="fr-CA" sz="2000" b="1" i="1" dirty="0">
                  <a:solidFill>
                    <a:srgbClr val="C00000"/>
                  </a:solidFill>
                </a:rPr>
                <a:t> = </a:t>
              </a:r>
            </a:p>
            <a:p>
              <a:pPr algn="ctr"/>
              <a:endParaRPr lang="fr-CA" sz="2000" b="1" i="1" dirty="0">
                <a:solidFill>
                  <a:srgbClr val="C00000"/>
                </a:solidFill>
              </a:endParaRPr>
            </a:p>
            <a:p>
              <a:pPr algn="r"/>
              <a:r>
                <a:rPr lang="fr-CA" sz="2000" b="1" i="1" dirty="0">
                  <a:solidFill>
                    <a:srgbClr val="C00000"/>
                  </a:solidFill>
                </a:rPr>
                <a:t>Not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enough</a:t>
              </a:r>
              <a:r>
                <a:rPr lang="fr-CA" sz="2000" b="1" i="1" dirty="0">
                  <a:solidFill>
                    <a:srgbClr val="C00000"/>
                  </a:solidFill>
                </a:rPr>
                <a:t> !</a:t>
              </a:r>
            </a:p>
          </p:txBody>
        </p:sp>
        <p:pic>
          <p:nvPicPr>
            <p:cNvPr id="22" name="Picture 4" descr="http://images.sodahead.com/polls/002184097/33871975_sugar1_answer_1_xlarge.jpeg">
              <a:hlinkClick r:id="rId10"/>
              <a:extLst>
                <a:ext uri="{FF2B5EF4-FFF2-40B4-BE49-F238E27FC236}">
                  <a16:creationId xmlns:a16="http://schemas.microsoft.com/office/drawing/2014/main" id="{1F527ADF-4FBD-50FE-A06C-37246E4A5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567" y="2412701"/>
              <a:ext cx="974550" cy="81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s://encrypted-tbn1.gstatic.com/images?q=tbn:ANd9GcR0UFujxUAjA9Hof8s9DOmeK4m92_ewwcgWXOmPUwfaAWWrR4Mkdw">
              <a:hlinkClick r:id="rId12"/>
              <a:extLst>
                <a:ext uri="{FF2B5EF4-FFF2-40B4-BE49-F238E27FC236}">
                  <a16:creationId xmlns:a16="http://schemas.microsoft.com/office/drawing/2014/main" id="{25936FE3-6616-F617-754D-D3F829F52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502" y="2003810"/>
              <a:ext cx="1020468" cy="6865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0" name="Rectangle à coins arrondis 24">
              <a:extLst>
                <a:ext uri="{FF2B5EF4-FFF2-40B4-BE49-F238E27FC236}">
                  <a16:creationId xmlns:a16="http://schemas.microsoft.com/office/drawing/2014/main" id="{706FA815-3DF7-551E-D865-8C598A09886F}"/>
                </a:ext>
              </a:extLst>
            </p:cNvPr>
            <p:cNvSpPr/>
            <p:nvPr/>
          </p:nvSpPr>
          <p:spPr>
            <a:xfrm>
              <a:off x="434493" y="1967922"/>
              <a:ext cx="1794964" cy="1294122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sz="1400"/>
            </a:p>
          </p:txBody>
        </p:sp>
      </p:grpSp>
      <p:sp>
        <p:nvSpPr>
          <p:cNvPr id="34" name="ZoneTexte 20">
            <a:extLst>
              <a:ext uri="{FF2B5EF4-FFF2-40B4-BE49-F238E27FC236}">
                <a16:creationId xmlns:a16="http://schemas.microsoft.com/office/drawing/2014/main" id="{DFB4BF7F-F882-7406-C120-52718DD813AD}"/>
              </a:ext>
            </a:extLst>
          </p:cNvPr>
          <p:cNvSpPr txBox="1"/>
          <p:nvPr/>
        </p:nvSpPr>
        <p:spPr>
          <a:xfrm>
            <a:off x="434493" y="1907541"/>
            <a:ext cx="527151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CA" b="1" i="1" dirty="0">
                <a:solidFill>
                  <a:srgbClr val="C00000"/>
                </a:solidFill>
              </a:rPr>
              <a:t>↑</a:t>
            </a:r>
            <a:r>
              <a:rPr lang="fr-CA" b="1" i="1" dirty="0" err="1">
                <a:solidFill>
                  <a:srgbClr val="C00000"/>
                </a:solidFill>
              </a:rPr>
              <a:t>Dietary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             =         ↓ </a:t>
            </a:r>
            <a:r>
              <a:rPr lang="fr-CA" b="1" i="1" dirty="0" err="1">
                <a:solidFill>
                  <a:srgbClr val="C00000"/>
                </a:solidFill>
              </a:rPr>
              <a:t>brain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(glucose)</a:t>
            </a:r>
          </a:p>
        </p:txBody>
      </p:sp>
      <p:sp>
        <p:nvSpPr>
          <p:cNvPr id="45" name="ZoneTexte 26">
            <a:extLst>
              <a:ext uri="{FF2B5EF4-FFF2-40B4-BE49-F238E27FC236}">
                <a16:creationId xmlns:a16="http://schemas.microsoft.com/office/drawing/2014/main" id="{DF80D706-035E-3693-ADB2-D8AA61848602}"/>
              </a:ext>
            </a:extLst>
          </p:cNvPr>
          <p:cNvSpPr txBox="1"/>
          <p:nvPr/>
        </p:nvSpPr>
        <p:spPr>
          <a:xfrm>
            <a:off x="5780609" y="3477871"/>
            <a:ext cx="204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C00000"/>
                </a:solidFill>
              </a:rPr>
              <a:t>Energy = Memory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E33E2-8022-2EFB-7341-4AB6750F961E}"/>
              </a:ext>
            </a:extLst>
          </p:cNvPr>
          <p:cNvSpPr txBox="1"/>
          <p:nvPr/>
        </p:nvSpPr>
        <p:spPr>
          <a:xfrm>
            <a:off x="2267744" y="426253"/>
            <a:ext cx="512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err="1"/>
              <a:t>Strategies</a:t>
            </a:r>
            <a:r>
              <a:rPr lang="fr-CA" sz="2400" b="1" dirty="0"/>
              <a:t> to fuel and </a:t>
            </a:r>
            <a:r>
              <a:rPr lang="fr-CA" sz="2400" b="1" dirty="0" err="1"/>
              <a:t>protect</a:t>
            </a:r>
            <a:r>
              <a:rPr lang="fr-CA" sz="2400" b="1" dirty="0"/>
              <a:t> the </a:t>
            </a:r>
            <a:r>
              <a:rPr lang="fr-CA" sz="2400" b="1" dirty="0" err="1"/>
              <a:t>brain</a:t>
            </a:r>
            <a:endParaRPr lang="en-CA" sz="2400" b="1" dirty="0"/>
          </a:p>
        </p:txBody>
      </p:sp>
      <p:sp>
        <p:nvSpPr>
          <p:cNvPr id="3" name="ZoneTexte 9">
            <a:extLst>
              <a:ext uri="{FF2B5EF4-FFF2-40B4-BE49-F238E27FC236}">
                <a16:creationId xmlns:a16="http://schemas.microsoft.com/office/drawing/2014/main" id="{AA7895FC-C786-3858-EE58-176ECA4B4E02}"/>
              </a:ext>
            </a:extLst>
          </p:cNvPr>
          <p:cNvSpPr txBox="1"/>
          <p:nvPr/>
        </p:nvSpPr>
        <p:spPr>
          <a:xfrm>
            <a:off x="1475656" y="1487226"/>
            <a:ext cx="355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One of the main </a:t>
            </a:r>
            <a:r>
              <a:rPr lang="fr-CA" b="1" dirty="0" err="1">
                <a:solidFill>
                  <a:srgbClr val="C00000"/>
                </a:solidFill>
                <a:highlight>
                  <a:srgbClr val="FFFF00"/>
                </a:highlight>
              </a:rPr>
              <a:t>problems</a:t>
            </a:r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 – SUGAR</a:t>
            </a:r>
          </a:p>
        </p:txBody>
      </p:sp>
      <p:sp>
        <p:nvSpPr>
          <p:cNvPr id="4" name="ZoneTexte 9">
            <a:extLst>
              <a:ext uri="{FF2B5EF4-FFF2-40B4-BE49-F238E27FC236}">
                <a16:creationId xmlns:a16="http://schemas.microsoft.com/office/drawing/2014/main" id="{A093ABD0-B606-8EB2-97A1-F43369F020A0}"/>
              </a:ext>
            </a:extLst>
          </p:cNvPr>
          <p:cNvSpPr txBox="1"/>
          <p:nvPr/>
        </p:nvSpPr>
        <p:spPr>
          <a:xfrm>
            <a:off x="2051720" y="3892986"/>
            <a:ext cx="267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EMERGING SOLUTIONS </a:t>
            </a:r>
            <a:r>
              <a:rPr lang="fr-CA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08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7C539-E353-6460-5611-B3AA34C8C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CE4F12B-351E-8A5A-A445-ED35DB6C06F7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 flipV="1">
            <a:off x="5940153" y="3038275"/>
            <a:ext cx="1665992" cy="3301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Résultats de recherche d'images pour « circle arrow clipart »">
            <a:hlinkClick r:id="rId6"/>
            <a:extLst>
              <a:ext uri="{FF2B5EF4-FFF2-40B4-BE49-F238E27FC236}">
                <a16:creationId xmlns:a16="http://schemas.microsoft.com/office/drawing/2014/main" id="{72EFEA9A-4FA8-7EE0-0A51-3B2CA1390A9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005">
            <a:off x="6270661" y="2504735"/>
            <a:ext cx="1006272" cy="10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0EC1F644-4D7D-BB99-CB6F-9A845508DDAD}"/>
              </a:ext>
            </a:extLst>
          </p:cNvPr>
          <p:cNvGrpSpPr/>
          <p:nvPr/>
        </p:nvGrpSpPr>
        <p:grpSpPr>
          <a:xfrm>
            <a:off x="4580173" y="2254724"/>
            <a:ext cx="1219705" cy="1371166"/>
            <a:chOff x="6871339" y="2426685"/>
            <a:chExt cx="2232248" cy="2441521"/>
          </a:xfrm>
        </p:grpSpPr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5022E1DB-08A5-0C5C-6D30-E83B21321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339" y="2426685"/>
              <a:ext cx="2232248" cy="244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757B2E28-48AB-4157-7059-4D2E635BE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166" y="2748008"/>
              <a:ext cx="1609617" cy="785726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9FA3A285-E964-82C0-0433-20B6542256D3}"/>
              </a:ext>
            </a:extLst>
          </p:cNvPr>
          <p:cNvSpPr txBox="1"/>
          <p:nvPr/>
        </p:nvSpPr>
        <p:spPr>
          <a:xfrm>
            <a:off x="6016218" y="20614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</a:rPr>
              <a:t>A </a:t>
            </a:r>
            <a:r>
              <a:rPr lang="fr-CA" b="1" dirty="0" err="1">
                <a:solidFill>
                  <a:srgbClr val="C00000"/>
                </a:solidFill>
              </a:rPr>
              <a:t>vicious</a:t>
            </a:r>
            <a:r>
              <a:rPr lang="fr-CA" b="1" dirty="0">
                <a:solidFill>
                  <a:srgbClr val="C00000"/>
                </a:solidFill>
              </a:rPr>
              <a:t> cycle</a:t>
            </a:r>
          </a:p>
        </p:txBody>
      </p:sp>
      <p:pic>
        <p:nvPicPr>
          <p:cNvPr id="1028" name="Picture 4" descr="RÃ©sultats de recherche d'images pour Â«Â head memory clipartÂ Â»">
            <a:extLst>
              <a:ext uri="{FF2B5EF4-FFF2-40B4-BE49-F238E27FC236}">
                <a16:creationId xmlns:a16="http://schemas.microsoft.com/office/drawing/2014/main" id="{AEC52E6E-CC12-6D9F-2C5D-808C0B692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2"/>
          <a:stretch/>
        </p:blipFill>
        <p:spPr bwMode="auto">
          <a:xfrm>
            <a:off x="7746420" y="1817440"/>
            <a:ext cx="1434092" cy="18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48">
            <a:extLst>
              <a:ext uri="{FF2B5EF4-FFF2-40B4-BE49-F238E27FC236}">
                <a16:creationId xmlns:a16="http://schemas.microsoft.com/office/drawing/2014/main" id="{FCE01B38-8903-5D18-5606-CC95AA121E60}"/>
              </a:ext>
            </a:extLst>
          </p:cNvPr>
          <p:cNvCxnSpPr/>
          <p:nvPr/>
        </p:nvCxnSpPr>
        <p:spPr>
          <a:xfrm>
            <a:off x="2374587" y="3041576"/>
            <a:ext cx="213469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e 43">
            <a:extLst>
              <a:ext uri="{FF2B5EF4-FFF2-40B4-BE49-F238E27FC236}">
                <a16:creationId xmlns:a16="http://schemas.microsoft.com/office/drawing/2014/main" id="{105172AD-07EB-C533-EB26-0A9BDF6ABECD}"/>
              </a:ext>
            </a:extLst>
          </p:cNvPr>
          <p:cNvGrpSpPr/>
          <p:nvPr/>
        </p:nvGrpSpPr>
        <p:grpSpPr>
          <a:xfrm>
            <a:off x="305458" y="2417220"/>
            <a:ext cx="4138257" cy="1294122"/>
            <a:chOff x="434493" y="1967922"/>
            <a:chExt cx="3796027" cy="1294122"/>
          </a:xfrm>
        </p:grpSpPr>
        <p:sp>
          <p:nvSpPr>
            <p:cNvPr id="20" name="ZoneTexte 20">
              <a:extLst>
                <a:ext uri="{FF2B5EF4-FFF2-40B4-BE49-F238E27FC236}">
                  <a16:creationId xmlns:a16="http://schemas.microsoft.com/office/drawing/2014/main" id="{7E811516-A1A9-F704-EDA9-B32A945B4E6B}"/>
                </a:ext>
              </a:extLst>
            </p:cNvPr>
            <p:cNvSpPr txBox="1"/>
            <p:nvPr/>
          </p:nvSpPr>
          <p:spPr>
            <a:xfrm>
              <a:off x="2283977" y="2106613"/>
              <a:ext cx="194654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2000" b="1" i="1" dirty="0" err="1">
                  <a:solidFill>
                    <a:srgbClr val="C00000"/>
                  </a:solidFill>
                </a:rPr>
                <a:t>Too</a:t>
              </a:r>
              <a:r>
                <a:rPr lang="fr-CA" sz="2000" b="1" i="1" dirty="0">
                  <a:solidFill>
                    <a:srgbClr val="C00000"/>
                  </a:solidFill>
                </a:rPr>
                <a:t>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much</a:t>
              </a:r>
              <a:r>
                <a:rPr lang="fr-CA" sz="2000" b="1" i="1" dirty="0">
                  <a:solidFill>
                    <a:srgbClr val="C00000"/>
                  </a:solidFill>
                </a:rPr>
                <a:t> = </a:t>
              </a:r>
            </a:p>
            <a:p>
              <a:pPr algn="ctr"/>
              <a:endParaRPr lang="fr-CA" sz="2000" b="1" i="1" dirty="0">
                <a:solidFill>
                  <a:srgbClr val="C00000"/>
                </a:solidFill>
              </a:endParaRPr>
            </a:p>
            <a:p>
              <a:pPr algn="r"/>
              <a:r>
                <a:rPr lang="fr-CA" sz="2000" b="1" i="1" dirty="0">
                  <a:solidFill>
                    <a:srgbClr val="C00000"/>
                  </a:solidFill>
                </a:rPr>
                <a:t>Not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enough</a:t>
              </a:r>
              <a:r>
                <a:rPr lang="fr-CA" sz="2000" b="1" i="1" dirty="0">
                  <a:solidFill>
                    <a:srgbClr val="C00000"/>
                  </a:solidFill>
                </a:rPr>
                <a:t> !</a:t>
              </a:r>
            </a:p>
          </p:txBody>
        </p:sp>
        <p:pic>
          <p:nvPicPr>
            <p:cNvPr id="22" name="Picture 4" descr="http://images.sodahead.com/polls/002184097/33871975_sugar1_answer_1_xlarge.jpeg">
              <a:hlinkClick r:id="rId11"/>
              <a:extLst>
                <a:ext uri="{FF2B5EF4-FFF2-40B4-BE49-F238E27FC236}">
                  <a16:creationId xmlns:a16="http://schemas.microsoft.com/office/drawing/2014/main" id="{B8F55FD3-2A5C-7D19-3BFC-02DCA1D51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567" y="2412701"/>
              <a:ext cx="974550" cy="81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s://encrypted-tbn1.gstatic.com/images?q=tbn:ANd9GcR0UFujxUAjA9Hof8s9DOmeK4m92_ewwcgWXOmPUwfaAWWrR4Mkdw">
              <a:hlinkClick r:id="rId13"/>
              <a:extLst>
                <a:ext uri="{FF2B5EF4-FFF2-40B4-BE49-F238E27FC236}">
                  <a16:creationId xmlns:a16="http://schemas.microsoft.com/office/drawing/2014/main" id="{B38B4BBC-F7F2-2F10-580F-6F8C87863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502" y="2003810"/>
              <a:ext cx="1020468" cy="6865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0" name="Rectangle à coins arrondis 24">
              <a:extLst>
                <a:ext uri="{FF2B5EF4-FFF2-40B4-BE49-F238E27FC236}">
                  <a16:creationId xmlns:a16="http://schemas.microsoft.com/office/drawing/2014/main" id="{AFAF6406-C693-74EF-3709-1822E4D51833}"/>
                </a:ext>
              </a:extLst>
            </p:cNvPr>
            <p:cNvSpPr/>
            <p:nvPr/>
          </p:nvSpPr>
          <p:spPr>
            <a:xfrm>
              <a:off x="434493" y="1967922"/>
              <a:ext cx="1794964" cy="1294122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sz="1400"/>
            </a:p>
          </p:txBody>
        </p:sp>
      </p:grpSp>
      <p:sp>
        <p:nvSpPr>
          <p:cNvPr id="34" name="ZoneTexte 20">
            <a:extLst>
              <a:ext uri="{FF2B5EF4-FFF2-40B4-BE49-F238E27FC236}">
                <a16:creationId xmlns:a16="http://schemas.microsoft.com/office/drawing/2014/main" id="{1FDA8EF7-EA12-29FF-4B85-D49E3B717894}"/>
              </a:ext>
            </a:extLst>
          </p:cNvPr>
          <p:cNvSpPr txBox="1"/>
          <p:nvPr/>
        </p:nvSpPr>
        <p:spPr>
          <a:xfrm>
            <a:off x="434493" y="1907541"/>
            <a:ext cx="527151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CA" b="1" i="1" dirty="0">
                <a:solidFill>
                  <a:srgbClr val="C00000"/>
                </a:solidFill>
              </a:rPr>
              <a:t>↑</a:t>
            </a:r>
            <a:r>
              <a:rPr lang="fr-CA" b="1" i="1" dirty="0" err="1">
                <a:solidFill>
                  <a:srgbClr val="C00000"/>
                </a:solidFill>
              </a:rPr>
              <a:t>Dietary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             =         ↓ </a:t>
            </a:r>
            <a:r>
              <a:rPr lang="fr-CA" b="1" i="1" dirty="0" err="1">
                <a:solidFill>
                  <a:srgbClr val="C00000"/>
                </a:solidFill>
              </a:rPr>
              <a:t>brain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(glucose)</a:t>
            </a:r>
          </a:p>
        </p:txBody>
      </p:sp>
      <p:pic>
        <p:nvPicPr>
          <p:cNvPr id="5" name="Picture 4" descr="Résultats de recherche d'images pour « gas tank clipart »">
            <a:hlinkClick r:id="rId15"/>
            <a:extLst>
              <a:ext uri="{FF2B5EF4-FFF2-40B4-BE49-F238E27FC236}">
                <a16:creationId xmlns:a16="http://schemas.microsoft.com/office/drawing/2014/main" id="{D99FD616-2D99-054A-918C-AB06CA465DD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7952" r="12991" b="7624"/>
          <a:stretch/>
        </p:blipFill>
        <p:spPr bwMode="auto">
          <a:xfrm>
            <a:off x="4505681" y="4239801"/>
            <a:ext cx="938132" cy="9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48">
            <a:extLst>
              <a:ext uri="{FF2B5EF4-FFF2-40B4-BE49-F238E27FC236}">
                <a16:creationId xmlns:a16="http://schemas.microsoft.com/office/drawing/2014/main" id="{76B4F358-3FE9-6F75-C822-79812115F22B}"/>
              </a:ext>
            </a:extLst>
          </p:cNvPr>
          <p:cNvCxnSpPr>
            <a:cxnSpLocks/>
          </p:cNvCxnSpPr>
          <p:nvPr/>
        </p:nvCxnSpPr>
        <p:spPr>
          <a:xfrm flipV="1">
            <a:off x="4855050" y="3619729"/>
            <a:ext cx="133522" cy="56729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48">
            <a:extLst>
              <a:ext uri="{FF2B5EF4-FFF2-40B4-BE49-F238E27FC236}">
                <a16:creationId xmlns:a16="http://schemas.microsoft.com/office/drawing/2014/main" id="{B5E5DDFC-CA9F-94EB-B6B2-1F020453BDE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880186" y="4732332"/>
            <a:ext cx="625495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26">
            <a:extLst>
              <a:ext uri="{FF2B5EF4-FFF2-40B4-BE49-F238E27FC236}">
                <a16:creationId xmlns:a16="http://schemas.microsoft.com/office/drawing/2014/main" id="{1504E2AA-AE4A-5468-1AB5-DEC906A05585}"/>
              </a:ext>
            </a:extLst>
          </p:cNvPr>
          <p:cNvSpPr txBox="1"/>
          <p:nvPr/>
        </p:nvSpPr>
        <p:spPr>
          <a:xfrm>
            <a:off x="5780609" y="3477871"/>
            <a:ext cx="204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C00000"/>
                </a:solidFill>
              </a:rPr>
              <a:t>Energy = Memory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6B615B-3C35-7D95-0DB0-5507030059EF}"/>
              </a:ext>
            </a:extLst>
          </p:cNvPr>
          <p:cNvSpPr txBox="1"/>
          <p:nvPr/>
        </p:nvSpPr>
        <p:spPr>
          <a:xfrm>
            <a:off x="2267744" y="426253"/>
            <a:ext cx="512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err="1"/>
              <a:t>Strategies</a:t>
            </a:r>
            <a:r>
              <a:rPr lang="fr-CA" sz="2400" b="1" dirty="0"/>
              <a:t> to fuel and </a:t>
            </a:r>
            <a:r>
              <a:rPr lang="fr-CA" sz="2400" b="1" dirty="0" err="1"/>
              <a:t>protect</a:t>
            </a:r>
            <a:r>
              <a:rPr lang="fr-CA" sz="2400" b="1" dirty="0"/>
              <a:t> the </a:t>
            </a:r>
            <a:r>
              <a:rPr lang="fr-CA" sz="2400" b="1" dirty="0" err="1"/>
              <a:t>brain</a:t>
            </a:r>
            <a:endParaRPr lang="en-CA" sz="2400" b="1" dirty="0"/>
          </a:p>
        </p:txBody>
      </p:sp>
      <p:sp>
        <p:nvSpPr>
          <p:cNvPr id="2" name="ZoneTexte 9">
            <a:extLst>
              <a:ext uri="{FF2B5EF4-FFF2-40B4-BE49-F238E27FC236}">
                <a16:creationId xmlns:a16="http://schemas.microsoft.com/office/drawing/2014/main" id="{5F5CDACC-B724-F136-E7FA-0A983F20E235}"/>
              </a:ext>
            </a:extLst>
          </p:cNvPr>
          <p:cNvSpPr txBox="1"/>
          <p:nvPr/>
        </p:nvSpPr>
        <p:spPr>
          <a:xfrm>
            <a:off x="1475656" y="1487226"/>
            <a:ext cx="355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One of the main </a:t>
            </a:r>
            <a:r>
              <a:rPr lang="fr-CA" b="1" dirty="0" err="1">
                <a:solidFill>
                  <a:srgbClr val="C00000"/>
                </a:solidFill>
                <a:highlight>
                  <a:srgbClr val="FFFF00"/>
                </a:highlight>
              </a:rPr>
              <a:t>problems</a:t>
            </a:r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 – SUGAR</a:t>
            </a:r>
          </a:p>
        </p:txBody>
      </p:sp>
      <p:sp>
        <p:nvSpPr>
          <p:cNvPr id="4" name="ZoneTexte 9">
            <a:extLst>
              <a:ext uri="{FF2B5EF4-FFF2-40B4-BE49-F238E27FC236}">
                <a16:creationId xmlns:a16="http://schemas.microsoft.com/office/drawing/2014/main" id="{C3443F20-BBE9-8B97-7D39-F1835C51A44A}"/>
              </a:ext>
            </a:extLst>
          </p:cNvPr>
          <p:cNvSpPr txBox="1"/>
          <p:nvPr/>
        </p:nvSpPr>
        <p:spPr>
          <a:xfrm>
            <a:off x="2051720" y="3892986"/>
            <a:ext cx="267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EMERGING SOLUTIONS </a:t>
            </a:r>
            <a:r>
              <a:rPr lang="fr-CA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6" name="ZoneTexte 34">
            <a:extLst>
              <a:ext uri="{FF2B5EF4-FFF2-40B4-BE49-F238E27FC236}">
                <a16:creationId xmlns:a16="http://schemas.microsoft.com/office/drawing/2014/main" id="{8F34C860-4981-716A-7AED-3492EA06803E}"/>
              </a:ext>
            </a:extLst>
          </p:cNvPr>
          <p:cNvSpPr txBox="1"/>
          <p:nvPr/>
        </p:nvSpPr>
        <p:spPr>
          <a:xfrm>
            <a:off x="2287419" y="4377190"/>
            <a:ext cx="199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tx2"/>
                </a:solidFill>
              </a:rPr>
              <a:t>① KETONES </a:t>
            </a:r>
            <a:r>
              <a:rPr lang="fr-CA" dirty="0">
                <a:solidFill>
                  <a:schemeClr val="tx2"/>
                </a:solidFill>
              </a:rPr>
              <a:t> </a:t>
            </a:r>
          </a:p>
          <a:p>
            <a:r>
              <a:rPr lang="fr-CA" b="1" dirty="0" err="1">
                <a:solidFill>
                  <a:schemeClr val="tx2"/>
                </a:solidFill>
              </a:rPr>
              <a:t>Alternate</a:t>
            </a:r>
            <a:r>
              <a:rPr lang="fr-CA" b="1" dirty="0">
                <a:solidFill>
                  <a:schemeClr val="tx2"/>
                </a:solidFill>
              </a:rPr>
              <a:t> fuel</a:t>
            </a:r>
          </a:p>
        </p:txBody>
      </p:sp>
    </p:spTree>
    <p:extLst>
      <p:ext uri="{BB962C8B-B14F-4D97-AF65-F5344CB8AC3E}">
        <p14:creationId xmlns:p14="http://schemas.microsoft.com/office/powerpoint/2010/main" val="273531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4A8E6-2D49-472B-E950-01C50934C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1ACB883-166D-956C-A57C-D1B20DECE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92" y="1381520"/>
            <a:ext cx="2668656" cy="440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5F2A393E-F28E-985B-FD02-03DC626A8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48" y="4221087"/>
            <a:ext cx="25978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en-US" sz="2400" b="1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fr-CA" alt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</a:t>
            </a:r>
            <a:r>
              <a:rPr lang="fr-CA" alt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fr-CA" alt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CA" alt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</a:t>
            </a:r>
            <a:r>
              <a:rPr lang="fr-CA" alt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fr-CA" alt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(90 - 95%) </a:t>
            </a:r>
            <a:endParaRPr lang="en-CA" alt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76F7E269-8DE4-21CC-2E03-323FFBB1E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057" y="4221088"/>
            <a:ext cx="25503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en-US" sz="2400" b="1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Ketones</a:t>
            </a:r>
            <a:r>
              <a:rPr lang="fr-CA" alt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alt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derived</a:t>
            </a:r>
            <a:r>
              <a:rPr lang="fr-CA" alt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CA" alt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fats)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(5 - 10%)</a:t>
            </a:r>
            <a:endParaRPr lang="en-CA" alt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69755-8C38-EB8C-50E9-CE415367033B}"/>
              </a:ext>
            </a:extLst>
          </p:cNvPr>
          <p:cNvSpPr txBox="1"/>
          <p:nvPr/>
        </p:nvSpPr>
        <p:spPr>
          <a:xfrm>
            <a:off x="2484569" y="489798"/>
            <a:ext cx="368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>
                <a:solidFill>
                  <a:srgbClr val="002060"/>
                </a:solidFill>
              </a:rPr>
              <a:t>The </a:t>
            </a:r>
            <a:r>
              <a:rPr lang="fr-CA" sz="2800" b="1" dirty="0" err="1">
                <a:solidFill>
                  <a:srgbClr val="002060"/>
                </a:solidFill>
              </a:rPr>
              <a:t>brain</a:t>
            </a:r>
            <a:r>
              <a:rPr lang="fr-CA" sz="2800" b="1" dirty="0">
                <a:solidFill>
                  <a:srgbClr val="002060"/>
                </a:solidFill>
              </a:rPr>
              <a:t> – a </a:t>
            </a:r>
            <a:r>
              <a:rPr lang="fr-CA" sz="2800" b="1" dirty="0" err="1">
                <a:solidFill>
                  <a:srgbClr val="002060"/>
                </a:solidFill>
              </a:rPr>
              <a:t>hybrid</a:t>
            </a:r>
            <a:r>
              <a:rPr lang="fr-CA" sz="2800" b="1" dirty="0">
                <a:solidFill>
                  <a:srgbClr val="002060"/>
                </a:solidFill>
              </a:rPr>
              <a:t> car</a:t>
            </a:r>
            <a:endParaRPr lang="en-C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3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B9947ED1-0EA7-4AC2-B699-A3A6002A975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3717" y="219860"/>
            <a:ext cx="7581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CA" altLang="fr-FR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Ketone body (</a:t>
            </a:r>
            <a:r>
              <a:rPr lang="fr-CA" altLang="fr-FR" sz="2800" b="1" dirty="0" err="1">
                <a:solidFill>
                  <a:srgbClr val="FFC000"/>
                </a:solidFill>
                <a:latin typeface="Calibri" panose="020F0502020204030204" pitchFamily="34" charset="0"/>
              </a:rPr>
              <a:t>ketone</a:t>
            </a:r>
            <a:r>
              <a:rPr lang="fr-CA" altLang="fr-FR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) </a:t>
            </a:r>
            <a:r>
              <a:rPr lang="fr-CA" altLang="fr-FR" sz="2800" b="1" dirty="0" err="1">
                <a:solidFill>
                  <a:srgbClr val="FFC000"/>
                </a:solidFill>
                <a:latin typeface="Calibri" panose="020F0502020204030204" pitchFamily="34" charset="0"/>
              </a:rPr>
              <a:t>synthesis</a:t>
            </a:r>
            <a:endParaRPr lang="fr-CA" altLang="fr-FR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5FA04DC8-15F3-45DF-A966-72E36BA82A2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60239" y="3178500"/>
            <a:ext cx="30604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10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fr-CA" altLang="fr-FR" sz="2100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fr-CA" altLang="fr-FR" sz="2100">
                <a:solidFill>
                  <a:schemeClr val="bg1"/>
                </a:solidFill>
                <a:latin typeface="Arial" panose="020B0604020202020204" pitchFamily="34" charset="0"/>
              </a:rPr>
              <a:t> – C – CH</a:t>
            </a:r>
            <a:r>
              <a:rPr lang="fr-CA" altLang="fr-FR" sz="2100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fr-CA" altLang="fr-FR" sz="2100">
                <a:solidFill>
                  <a:schemeClr val="bg1"/>
                </a:solidFill>
                <a:latin typeface="Arial" panose="020B0604020202020204" pitchFamily="34" charset="0"/>
              </a:rPr>
              <a:t> – COOH</a:t>
            </a:r>
            <a:endParaRPr lang="fr-CA" altLang="fr-FR" sz="2100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TextBox 6">
            <a:extLst>
              <a:ext uri="{FF2B5EF4-FFF2-40B4-BE49-F238E27FC236}">
                <a16:creationId xmlns:a16="http://schemas.microsoft.com/office/drawing/2014/main" id="{6CABB8B7-EE6A-43FC-8D6E-4BA703A4AA7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71854" y="4748778"/>
            <a:ext cx="19527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10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fr-CA" altLang="fr-FR" sz="2100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fr-CA" altLang="fr-FR" sz="2100">
                <a:solidFill>
                  <a:schemeClr val="bg1"/>
                </a:solidFill>
                <a:latin typeface="Arial" panose="020B0604020202020204" pitchFamily="34" charset="0"/>
              </a:rPr>
              <a:t> – C – CH</a:t>
            </a:r>
            <a:r>
              <a:rPr lang="fr-CA" altLang="fr-FR" sz="2100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365" name="TextBox 7">
            <a:extLst>
              <a:ext uri="{FF2B5EF4-FFF2-40B4-BE49-F238E27FC236}">
                <a16:creationId xmlns:a16="http://schemas.microsoft.com/office/drawing/2014/main" id="{60551021-8A44-48EA-AC02-0731CA781AA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74396" y="3171200"/>
            <a:ext cx="32544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10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fr-CA" altLang="fr-FR" sz="2100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fr-CA" altLang="fr-FR" sz="2100">
                <a:solidFill>
                  <a:schemeClr val="bg1"/>
                </a:solidFill>
                <a:latin typeface="Arial" panose="020B0604020202020204" pitchFamily="34" charset="0"/>
              </a:rPr>
              <a:t> – CH – CH</a:t>
            </a:r>
            <a:r>
              <a:rPr lang="fr-CA" altLang="fr-FR" sz="2100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fr-CA" altLang="fr-FR" sz="2100">
                <a:solidFill>
                  <a:schemeClr val="bg1"/>
                </a:solidFill>
                <a:latin typeface="Arial" panose="020B0604020202020204" pitchFamily="34" charset="0"/>
              </a:rPr>
              <a:t> – COOH</a:t>
            </a:r>
            <a:endParaRPr lang="fr-CA" altLang="fr-FR" sz="2100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TextBox 8">
            <a:extLst>
              <a:ext uri="{FF2B5EF4-FFF2-40B4-BE49-F238E27FC236}">
                <a16:creationId xmlns:a16="http://schemas.microsoft.com/office/drawing/2014/main" id="{54553BD8-0881-49D3-9040-CFE568594F7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36963" y="2698635"/>
            <a:ext cx="5886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100" dirty="0">
                <a:solidFill>
                  <a:schemeClr val="bg1"/>
                </a:solidFill>
                <a:latin typeface="Arial" panose="020B0604020202020204" pitchFamily="34" charset="0"/>
              </a:rPr>
              <a:t>OH</a:t>
            </a:r>
          </a:p>
        </p:txBody>
      </p:sp>
      <p:sp>
        <p:nvSpPr>
          <p:cNvPr id="15367" name="TextBox 9">
            <a:extLst>
              <a:ext uri="{FF2B5EF4-FFF2-40B4-BE49-F238E27FC236}">
                <a16:creationId xmlns:a16="http://schemas.microsoft.com/office/drawing/2014/main" id="{853242E1-2ADB-4F24-80FC-12234659033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19995" y="2691378"/>
            <a:ext cx="3946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100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5368" name="TextBox 12">
            <a:extLst>
              <a:ext uri="{FF2B5EF4-FFF2-40B4-BE49-F238E27FC236}">
                <a16:creationId xmlns:a16="http://schemas.microsoft.com/office/drawing/2014/main" id="{32D97A51-4FB6-4BD5-9803-4495FF3ED58B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149899" y="4497571"/>
            <a:ext cx="3417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1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5369" name="TextBox 13">
            <a:extLst>
              <a:ext uri="{FF2B5EF4-FFF2-40B4-BE49-F238E27FC236}">
                <a16:creationId xmlns:a16="http://schemas.microsoft.com/office/drawing/2014/main" id="{974AB298-C5B7-4B64-B28B-3B9273CDD22D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26475" y="4252954"/>
            <a:ext cx="3946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100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5370" name="TextBox 14">
            <a:extLst>
              <a:ext uri="{FF2B5EF4-FFF2-40B4-BE49-F238E27FC236}">
                <a16:creationId xmlns:a16="http://schemas.microsoft.com/office/drawing/2014/main" id="{D268EDFE-379B-4F35-A885-E7000302A9AA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2151749" y="2940828"/>
            <a:ext cx="3417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1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5371" name="TextBox 19">
            <a:extLst>
              <a:ext uri="{FF2B5EF4-FFF2-40B4-BE49-F238E27FC236}">
                <a16:creationId xmlns:a16="http://schemas.microsoft.com/office/drawing/2014/main" id="{43D61300-6630-4099-8E99-BA8DE1D95B67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5443948" y="2940831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100">
                <a:solidFill>
                  <a:schemeClr val="bg1"/>
                </a:solidFill>
                <a:latin typeface="Arial" panose="020B0604020202020204" pitchFamily="34" charset="0"/>
              </a:rPr>
              <a:t>–</a:t>
            </a:r>
            <a:endParaRPr lang="fr-CA" altLang="fr-FR" sz="2100">
              <a:latin typeface="Arial" panose="020B0604020202020204" pitchFamily="34" charset="0"/>
            </a:endParaRPr>
          </a:p>
        </p:txBody>
      </p:sp>
      <p:sp>
        <p:nvSpPr>
          <p:cNvPr id="15372" name="TextBox 20">
            <a:extLst>
              <a:ext uri="{FF2B5EF4-FFF2-40B4-BE49-F238E27FC236}">
                <a16:creationId xmlns:a16="http://schemas.microsoft.com/office/drawing/2014/main" id="{D15AD855-C79C-4210-9310-D140163A9D52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43137" y="3628399"/>
            <a:ext cx="153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800" dirty="0" err="1">
                <a:solidFill>
                  <a:srgbClr val="00FF00"/>
                </a:solidFill>
                <a:latin typeface="Arial" panose="020B0604020202020204" pitchFamily="34" charset="0"/>
              </a:rPr>
              <a:t>Acetoacetate</a:t>
            </a:r>
            <a:endParaRPr lang="fr-CA" altLang="fr-FR" sz="1800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15373" name="TextBox 21">
            <a:extLst>
              <a:ext uri="{FF2B5EF4-FFF2-40B4-BE49-F238E27FC236}">
                <a16:creationId xmlns:a16="http://schemas.microsoft.com/office/drawing/2014/main" id="{6E11548F-09C3-4398-AB66-F7182D082F99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87531" y="3594948"/>
            <a:ext cx="23727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200" b="1" dirty="0">
                <a:solidFill>
                  <a:srgbClr val="00FF00"/>
                </a:solidFill>
                <a:latin typeface="Calibri" panose="020F0502020204030204" pitchFamily="34" charset="0"/>
                <a:ea typeface="STHupo" panose="02010800040101010101" pitchFamily="2" charset="-122"/>
                <a:cs typeface="Calibri" panose="020F0502020204030204" pitchFamily="34" charset="0"/>
              </a:rPr>
              <a:t>D</a:t>
            </a:r>
            <a:r>
              <a:rPr lang="fr-CA" altLang="fr-FR" sz="1800" dirty="0">
                <a:solidFill>
                  <a:srgbClr val="00FF00"/>
                </a:solidFill>
                <a:latin typeface="Symbol" panose="05050102010706020507" pitchFamily="18" charset="2"/>
                <a:ea typeface="STHupo" panose="02010800040101010101" pitchFamily="2" charset="-122"/>
                <a:cs typeface="Calibri" panose="020F0502020204030204" pitchFamily="34" charset="0"/>
              </a:rPr>
              <a:t>-b</a:t>
            </a:r>
            <a:r>
              <a:rPr lang="fr-CA" altLang="fr-FR" sz="1800" dirty="0">
                <a:solidFill>
                  <a:srgbClr val="00FF00"/>
                </a:solidFill>
                <a:latin typeface="Arial" panose="020B0604020202020204" pitchFamily="34" charset="0"/>
                <a:ea typeface="STHupo" panose="02010800040101010101" pitchFamily="2" charset="-122"/>
                <a:cs typeface="Calibri" panose="020F0502020204030204" pitchFamily="34" charset="0"/>
              </a:rPr>
              <a:t>-Hydroxybutyrate</a:t>
            </a:r>
          </a:p>
        </p:txBody>
      </p:sp>
      <p:sp>
        <p:nvSpPr>
          <p:cNvPr id="15374" name="TextBox 22">
            <a:extLst>
              <a:ext uri="{FF2B5EF4-FFF2-40B4-BE49-F238E27FC236}">
                <a16:creationId xmlns:a16="http://schemas.microsoft.com/office/drawing/2014/main" id="{CA65976C-D566-4E1A-8162-D10B9817ACC8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99292" y="5164276"/>
            <a:ext cx="1697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Acetone</a:t>
            </a:r>
            <a:endParaRPr lang="fr-CA" altLang="fr-FR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dirty="0">
                <a:solidFill>
                  <a:schemeClr val="bg1"/>
                </a:solidFill>
                <a:latin typeface="Arial" panose="020B0604020202020204" pitchFamily="34" charset="0"/>
              </a:rPr>
              <a:t>(on the </a:t>
            </a:r>
            <a:r>
              <a:rPr lang="fr-CA" altLang="fr-FR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breath</a:t>
            </a:r>
            <a:r>
              <a:rPr lang="fr-CA" altLang="fr-FR" sz="18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375" name="TextBox 1">
            <a:extLst>
              <a:ext uri="{FF2B5EF4-FFF2-40B4-BE49-F238E27FC236}">
                <a16:creationId xmlns:a16="http://schemas.microsoft.com/office/drawing/2014/main" id="{45CFBC8E-0995-4CF8-89DB-25A8339298A3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65724" y="1567812"/>
            <a:ext cx="36695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100" dirty="0" err="1">
                <a:solidFill>
                  <a:schemeClr val="bg1"/>
                </a:solidFill>
                <a:latin typeface="Calibri" panose="020F0502020204030204" pitchFamily="34" charset="0"/>
              </a:rPr>
              <a:t>Dietary</a:t>
            </a:r>
            <a:r>
              <a:rPr lang="fr-CA" altLang="fr-FR" sz="2100" dirty="0">
                <a:solidFill>
                  <a:schemeClr val="bg1"/>
                </a:solidFill>
                <a:latin typeface="Calibri" panose="020F0502020204030204" pitchFamily="34" charset="0"/>
              </a:rPr>
              <a:t> or </a:t>
            </a:r>
            <a:r>
              <a:rPr lang="fr-CA" altLang="fr-FR" sz="2100" dirty="0" err="1">
                <a:solidFill>
                  <a:schemeClr val="bg1"/>
                </a:solidFill>
                <a:latin typeface="Calibri" panose="020F0502020204030204" pitchFamily="34" charset="0"/>
              </a:rPr>
              <a:t>stored</a:t>
            </a:r>
            <a:r>
              <a:rPr lang="fr-CA" altLang="fr-FR" sz="21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CA" altLang="fr-FR" sz="2100" dirty="0" err="1">
                <a:solidFill>
                  <a:schemeClr val="bg1"/>
                </a:solidFill>
                <a:latin typeface="Calibri" panose="020F0502020204030204" pitchFamily="34" charset="0"/>
              </a:rPr>
              <a:t>fatty</a:t>
            </a:r>
            <a:r>
              <a:rPr lang="fr-CA" altLang="fr-FR" sz="21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CA" altLang="fr-FR" sz="2100" dirty="0" err="1">
                <a:solidFill>
                  <a:schemeClr val="bg1"/>
                </a:solidFill>
                <a:latin typeface="Calibri" panose="020F0502020204030204" pitchFamily="34" charset="0"/>
              </a:rPr>
              <a:t>acids</a:t>
            </a:r>
            <a:endParaRPr lang="fr-CA" altLang="fr-FR" sz="2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5376" name="Straight Arrow Connector 3">
            <a:extLst>
              <a:ext uri="{FF2B5EF4-FFF2-40B4-BE49-F238E27FC236}">
                <a16:creationId xmlns:a16="http://schemas.microsoft.com/office/drawing/2014/main" id="{D6A81725-65D8-4F21-8DAD-044B1642F2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78730" y="3831259"/>
            <a:ext cx="850107" cy="0"/>
          </a:xfrm>
          <a:prstGeom prst="straightConnector1">
            <a:avLst/>
          </a:prstGeom>
          <a:noFill/>
          <a:ln w="28575" algn="ctr">
            <a:solidFill>
              <a:srgbClr val="00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7" name="Straight Arrow Connector 18">
            <a:extLst>
              <a:ext uri="{FF2B5EF4-FFF2-40B4-BE49-F238E27FC236}">
                <a16:creationId xmlns:a16="http://schemas.microsoft.com/office/drawing/2014/main" id="{8E944DD8-1187-4036-9F34-E9D28B35D6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18249" y="3998684"/>
            <a:ext cx="682228" cy="750095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8" name="Straight Arrow Connector 18">
            <a:extLst>
              <a:ext uri="{FF2B5EF4-FFF2-40B4-BE49-F238E27FC236}">
                <a16:creationId xmlns:a16="http://schemas.microsoft.com/office/drawing/2014/main" id="{3CA3E290-83D4-489B-872E-DF4F1098D5B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63280" y="2042987"/>
            <a:ext cx="366555" cy="1029927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9" name="TextBox 1">
            <a:extLst>
              <a:ext uri="{FF2B5EF4-FFF2-40B4-BE49-F238E27FC236}">
                <a16:creationId xmlns:a16="http://schemas.microsoft.com/office/drawing/2014/main" id="{05D06C6B-00FA-43EC-8128-D8C8BA0DDE5A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10228" y="1717446"/>
            <a:ext cx="23185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100" dirty="0">
                <a:solidFill>
                  <a:schemeClr val="bg1"/>
                </a:solidFill>
                <a:latin typeface="Calibri" panose="020F0502020204030204" pitchFamily="34" charset="0"/>
              </a:rPr>
              <a:t>Ketone </a:t>
            </a:r>
            <a:r>
              <a:rPr lang="fr-CA" altLang="fr-FR" sz="2100" dirty="0" err="1">
                <a:solidFill>
                  <a:srgbClr val="FF0000"/>
                </a:solidFill>
                <a:latin typeface="Calibri" panose="020F0502020204030204" pitchFamily="34" charset="0"/>
              </a:rPr>
              <a:t>salts</a:t>
            </a:r>
            <a:r>
              <a:rPr lang="fr-CA" altLang="fr-FR" sz="2100" dirty="0">
                <a:solidFill>
                  <a:schemeClr val="bg1"/>
                </a:solidFill>
                <a:latin typeface="Calibri" panose="020F0502020204030204" pitchFamily="34" charset="0"/>
              </a:rPr>
              <a:t>, esters</a:t>
            </a:r>
          </a:p>
        </p:txBody>
      </p:sp>
      <p:cxnSp>
        <p:nvCxnSpPr>
          <p:cNvPr id="15380" name="Straight Arrow Connector 18">
            <a:extLst>
              <a:ext uri="{FF2B5EF4-FFF2-40B4-BE49-F238E27FC236}">
                <a16:creationId xmlns:a16="http://schemas.microsoft.com/office/drawing/2014/main" id="{D11829FB-B85F-46DD-B142-C9AD4C0FB01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30543" y="2111544"/>
            <a:ext cx="477440" cy="877491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6AA3784-69E6-4B28-8A02-6E81333E0B17}"/>
              </a:ext>
            </a:extLst>
          </p:cNvPr>
          <p:cNvSpPr txBox="1"/>
          <p:nvPr/>
        </p:nvSpPr>
        <p:spPr>
          <a:xfrm>
            <a:off x="2280781" y="1898930"/>
            <a:ext cx="1835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err="1">
                <a:solidFill>
                  <a:srgbClr val="FF0000"/>
                </a:solidFill>
              </a:rPr>
              <a:t>Ketogenic</a:t>
            </a:r>
            <a:r>
              <a:rPr lang="fr-CA" sz="1600" b="1" dirty="0">
                <a:solidFill>
                  <a:srgbClr val="FF0000"/>
                </a:solidFill>
              </a:rPr>
              <a:t> medium </a:t>
            </a:r>
            <a:r>
              <a:rPr lang="fr-CA" sz="1600" b="1" dirty="0" err="1">
                <a:solidFill>
                  <a:srgbClr val="FF0000"/>
                </a:solidFill>
              </a:rPr>
              <a:t>chain</a:t>
            </a:r>
            <a:r>
              <a:rPr lang="fr-CA" sz="1600" b="1" dirty="0">
                <a:solidFill>
                  <a:srgbClr val="FF0000"/>
                </a:solidFill>
              </a:rPr>
              <a:t> </a:t>
            </a:r>
            <a:r>
              <a:rPr lang="fr-CA" sz="1600" b="1" dirty="0" err="1">
                <a:solidFill>
                  <a:srgbClr val="FF0000"/>
                </a:solidFill>
              </a:rPr>
              <a:t>triglyceride</a:t>
            </a:r>
            <a:endParaRPr lang="fr-CA" sz="1600" b="1" dirty="0">
              <a:solidFill>
                <a:srgbClr val="FF0000"/>
              </a:solidFill>
            </a:endParaRPr>
          </a:p>
          <a:p>
            <a:pPr algn="ctr"/>
            <a:r>
              <a:rPr lang="fr-CA" sz="1600" b="1" dirty="0">
                <a:solidFill>
                  <a:srgbClr val="FF0000"/>
                </a:solidFill>
              </a:rPr>
              <a:t>(kMCT: C8, C10)</a:t>
            </a:r>
            <a:endParaRPr lang="en-CA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D5E491A-8876-49EC-8B3A-AD932504C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3661" y="486717"/>
            <a:ext cx="94853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 dirty="0">
                <a:latin typeface="Calibri" panose="020F0502020204030204" pitchFamily="34" charset="0"/>
              </a:rPr>
              <a:t>Ketones and the brain: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 dirty="0">
                <a:latin typeface="Calibri" panose="020F0502020204030204" pitchFamily="34" charset="0"/>
              </a:rPr>
              <a:t>Learning from the infant</a:t>
            </a:r>
          </a:p>
        </p:txBody>
      </p:sp>
      <p:pic>
        <p:nvPicPr>
          <p:cNvPr id="19460" name="Picture 5" descr="baby's brain MRI">
            <a:extLst>
              <a:ext uri="{FF2B5EF4-FFF2-40B4-BE49-F238E27FC236}">
                <a16:creationId xmlns:a16="http://schemas.microsoft.com/office/drawing/2014/main" id="{BCB1C404-C07F-F419-57F3-23AC5A89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741544"/>
            <a:ext cx="2650296" cy="35361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Box 1">
            <a:extLst>
              <a:ext uri="{FF2B5EF4-FFF2-40B4-BE49-F238E27FC236}">
                <a16:creationId xmlns:a16="http://schemas.microsoft.com/office/drawing/2014/main" id="{3D624DA1-F76F-9D5D-86F0-4FE3C7FC5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15" y="5694300"/>
            <a:ext cx="80834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CA" altLang="fr-FR" sz="2400" dirty="0">
                <a:latin typeface="Calibri" panose="020F0502020204030204" pitchFamily="34" charset="0"/>
              </a:rPr>
              <a:t>Ketones </a:t>
            </a:r>
            <a:r>
              <a:rPr lang="fr-CA" altLang="fr-FR" sz="2400" dirty="0" err="1">
                <a:latin typeface="Calibri" panose="020F0502020204030204" pitchFamily="34" charset="0"/>
              </a:rPr>
              <a:t>from</a:t>
            </a:r>
            <a:r>
              <a:rPr lang="fr-CA" altLang="fr-FR" sz="2400" dirty="0">
                <a:latin typeface="Calibri" panose="020F0502020204030204" pitchFamily="34" charset="0"/>
              </a:rPr>
              <a:t> </a:t>
            </a:r>
            <a:r>
              <a:rPr lang="fr-CA" altLang="fr-FR" sz="2400" u="sng" dirty="0">
                <a:latin typeface="Calibri" panose="020F0502020204030204" pitchFamily="34" charset="0"/>
              </a:rPr>
              <a:t>medium </a:t>
            </a:r>
            <a:r>
              <a:rPr lang="fr-CA" altLang="fr-FR" sz="2400" u="sng" dirty="0" err="1">
                <a:latin typeface="Calibri" panose="020F0502020204030204" pitchFamily="34" charset="0"/>
              </a:rPr>
              <a:t>chain</a:t>
            </a:r>
            <a:r>
              <a:rPr lang="fr-CA" altLang="fr-FR" sz="2400" u="sng" dirty="0">
                <a:latin typeface="Calibri" panose="020F0502020204030204" pitchFamily="34" charset="0"/>
              </a:rPr>
              <a:t> </a:t>
            </a:r>
            <a:r>
              <a:rPr lang="fr-CA" altLang="fr-FR" sz="2400" u="sng" dirty="0" err="1">
                <a:latin typeface="Calibri" panose="020F0502020204030204" pitchFamily="34" charset="0"/>
              </a:rPr>
              <a:t>triglycerides</a:t>
            </a:r>
            <a:r>
              <a:rPr lang="fr-CA" altLang="fr-FR" sz="2400" u="sng" dirty="0">
                <a:latin typeface="Calibri" panose="020F0502020204030204" pitchFamily="34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CA" altLang="fr-FR" sz="2400" dirty="0">
                <a:latin typeface="Calibri" panose="020F0502020204030204" pitchFamily="34" charset="0"/>
              </a:rPr>
              <a:t>(</a:t>
            </a:r>
            <a:r>
              <a:rPr lang="fr-CA" altLang="fr-FR" sz="2400" dirty="0" err="1">
                <a:latin typeface="Calibri" panose="020F0502020204030204" pitchFamily="34" charset="0"/>
              </a:rPr>
              <a:t>acronym</a:t>
            </a:r>
            <a:r>
              <a:rPr lang="fr-CA" altLang="fr-FR" sz="2400" dirty="0">
                <a:latin typeface="Calibri" panose="020F0502020204030204" pitchFamily="34" charset="0"/>
              </a:rPr>
              <a:t> MCT) in </a:t>
            </a:r>
            <a:r>
              <a:rPr lang="fr-CA" altLang="fr-FR" sz="2400" dirty="0" err="1">
                <a:latin typeface="Calibri" panose="020F0502020204030204" pitchFamily="34" charset="0"/>
              </a:rPr>
              <a:t>mother’s</a:t>
            </a:r>
            <a:r>
              <a:rPr lang="fr-CA" altLang="fr-FR" sz="2400" dirty="0">
                <a:latin typeface="Calibri" panose="020F0502020204030204" pitchFamily="34" charset="0"/>
              </a:rPr>
              <a:t> </a:t>
            </a:r>
            <a:r>
              <a:rPr lang="fr-CA" altLang="fr-FR" sz="2400" dirty="0" err="1">
                <a:latin typeface="Calibri" panose="020F0502020204030204" pitchFamily="34" charset="0"/>
              </a:rPr>
              <a:t>milk</a:t>
            </a:r>
            <a:endParaRPr lang="fr-CA" altLang="fr-FR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D018A-4BD7-C32F-1737-D725B4994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7112DB6-8054-392B-140F-116A3ADB2BB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 flipV="1">
            <a:off x="5940153" y="3038275"/>
            <a:ext cx="1665992" cy="3301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Résultats de recherche d'images pour « circle arrow clipart »">
            <a:hlinkClick r:id="rId6"/>
            <a:extLst>
              <a:ext uri="{FF2B5EF4-FFF2-40B4-BE49-F238E27FC236}">
                <a16:creationId xmlns:a16="http://schemas.microsoft.com/office/drawing/2014/main" id="{9EAF81DC-BC10-5111-520E-9F3CD5577D8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005">
            <a:off x="6270661" y="2504735"/>
            <a:ext cx="1006272" cy="10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83B8A693-5CEA-8ED7-3C3D-FE07554EA698}"/>
              </a:ext>
            </a:extLst>
          </p:cNvPr>
          <p:cNvGrpSpPr/>
          <p:nvPr/>
        </p:nvGrpSpPr>
        <p:grpSpPr>
          <a:xfrm>
            <a:off x="4580173" y="2254724"/>
            <a:ext cx="1219705" cy="1371166"/>
            <a:chOff x="6871339" y="2426685"/>
            <a:chExt cx="2232248" cy="2441521"/>
          </a:xfrm>
        </p:grpSpPr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70FBB561-ACB1-F4E0-30DE-21D93DF3A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339" y="2426685"/>
              <a:ext cx="2232248" cy="244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7862B508-3E28-F247-BDAC-760460969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166" y="2748008"/>
              <a:ext cx="1609617" cy="785726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8921B73D-B1E9-32D2-95AB-03BB72ED829F}"/>
              </a:ext>
            </a:extLst>
          </p:cNvPr>
          <p:cNvSpPr txBox="1"/>
          <p:nvPr/>
        </p:nvSpPr>
        <p:spPr>
          <a:xfrm>
            <a:off x="6016218" y="20614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</a:rPr>
              <a:t>A </a:t>
            </a:r>
            <a:r>
              <a:rPr lang="fr-CA" b="1" dirty="0" err="1">
                <a:solidFill>
                  <a:srgbClr val="C00000"/>
                </a:solidFill>
              </a:rPr>
              <a:t>vicious</a:t>
            </a:r>
            <a:r>
              <a:rPr lang="fr-CA" b="1" dirty="0">
                <a:solidFill>
                  <a:srgbClr val="C00000"/>
                </a:solidFill>
              </a:rPr>
              <a:t> cycle</a:t>
            </a:r>
          </a:p>
        </p:txBody>
      </p:sp>
      <p:pic>
        <p:nvPicPr>
          <p:cNvPr id="1028" name="Picture 4" descr="RÃ©sultats de recherche d'images pour Â«Â head memory clipartÂ Â»">
            <a:extLst>
              <a:ext uri="{FF2B5EF4-FFF2-40B4-BE49-F238E27FC236}">
                <a16:creationId xmlns:a16="http://schemas.microsoft.com/office/drawing/2014/main" id="{385E481A-19C3-1F8F-BC36-C2443ABE1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2"/>
          <a:stretch/>
        </p:blipFill>
        <p:spPr bwMode="auto">
          <a:xfrm>
            <a:off x="7746420" y="1817440"/>
            <a:ext cx="1434092" cy="18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48">
            <a:extLst>
              <a:ext uri="{FF2B5EF4-FFF2-40B4-BE49-F238E27FC236}">
                <a16:creationId xmlns:a16="http://schemas.microsoft.com/office/drawing/2014/main" id="{5C9EE67D-69FF-0FF7-F727-E0F25F153994}"/>
              </a:ext>
            </a:extLst>
          </p:cNvPr>
          <p:cNvCxnSpPr/>
          <p:nvPr/>
        </p:nvCxnSpPr>
        <p:spPr>
          <a:xfrm>
            <a:off x="2374587" y="3041576"/>
            <a:ext cx="213469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e 43">
            <a:extLst>
              <a:ext uri="{FF2B5EF4-FFF2-40B4-BE49-F238E27FC236}">
                <a16:creationId xmlns:a16="http://schemas.microsoft.com/office/drawing/2014/main" id="{C5A0CD01-D2FC-19B3-6912-EE6823727568}"/>
              </a:ext>
            </a:extLst>
          </p:cNvPr>
          <p:cNvGrpSpPr/>
          <p:nvPr/>
        </p:nvGrpSpPr>
        <p:grpSpPr>
          <a:xfrm>
            <a:off x="305458" y="2417220"/>
            <a:ext cx="4138257" cy="1294122"/>
            <a:chOff x="434493" y="1967922"/>
            <a:chExt cx="3796027" cy="1294122"/>
          </a:xfrm>
        </p:grpSpPr>
        <p:sp>
          <p:nvSpPr>
            <p:cNvPr id="20" name="ZoneTexte 20">
              <a:extLst>
                <a:ext uri="{FF2B5EF4-FFF2-40B4-BE49-F238E27FC236}">
                  <a16:creationId xmlns:a16="http://schemas.microsoft.com/office/drawing/2014/main" id="{B7A28DE3-14F6-223F-D71D-9FDB48CDF830}"/>
                </a:ext>
              </a:extLst>
            </p:cNvPr>
            <p:cNvSpPr txBox="1"/>
            <p:nvPr/>
          </p:nvSpPr>
          <p:spPr>
            <a:xfrm>
              <a:off x="2283977" y="2106613"/>
              <a:ext cx="194654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2000" b="1" i="1" dirty="0" err="1">
                  <a:solidFill>
                    <a:srgbClr val="C00000"/>
                  </a:solidFill>
                </a:rPr>
                <a:t>Too</a:t>
              </a:r>
              <a:r>
                <a:rPr lang="fr-CA" sz="2000" b="1" i="1" dirty="0">
                  <a:solidFill>
                    <a:srgbClr val="C00000"/>
                  </a:solidFill>
                </a:rPr>
                <a:t>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much</a:t>
              </a:r>
              <a:r>
                <a:rPr lang="fr-CA" sz="2000" b="1" i="1" dirty="0">
                  <a:solidFill>
                    <a:srgbClr val="C00000"/>
                  </a:solidFill>
                </a:rPr>
                <a:t> = </a:t>
              </a:r>
            </a:p>
            <a:p>
              <a:pPr algn="ctr"/>
              <a:endParaRPr lang="fr-CA" sz="2000" b="1" i="1" dirty="0">
                <a:solidFill>
                  <a:srgbClr val="C00000"/>
                </a:solidFill>
              </a:endParaRPr>
            </a:p>
            <a:p>
              <a:pPr algn="r"/>
              <a:r>
                <a:rPr lang="fr-CA" sz="2000" b="1" i="1" dirty="0">
                  <a:solidFill>
                    <a:srgbClr val="C00000"/>
                  </a:solidFill>
                </a:rPr>
                <a:t>Not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enough</a:t>
              </a:r>
              <a:r>
                <a:rPr lang="fr-CA" sz="2000" b="1" i="1" dirty="0">
                  <a:solidFill>
                    <a:srgbClr val="C00000"/>
                  </a:solidFill>
                </a:rPr>
                <a:t> !</a:t>
              </a:r>
            </a:p>
          </p:txBody>
        </p:sp>
        <p:pic>
          <p:nvPicPr>
            <p:cNvPr id="22" name="Picture 4" descr="http://images.sodahead.com/polls/002184097/33871975_sugar1_answer_1_xlarge.jpeg">
              <a:hlinkClick r:id="rId11"/>
              <a:extLst>
                <a:ext uri="{FF2B5EF4-FFF2-40B4-BE49-F238E27FC236}">
                  <a16:creationId xmlns:a16="http://schemas.microsoft.com/office/drawing/2014/main" id="{3E562C56-7968-B8EF-9630-F0C9C5EF4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567" y="2412701"/>
              <a:ext cx="974550" cy="81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s://encrypted-tbn1.gstatic.com/images?q=tbn:ANd9GcR0UFujxUAjA9Hof8s9DOmeK4m92_ewwcgWXOmPUwfaAWWrR4Mkdw">
              <a:hlinkClick r:id="rId13"/>
              <a:extLst>
                <a:ext uri="{FF2B5EF4-FFF2-40B4-BE49-F238E27FC236}">
                  <a16:creationId xmlns:a16="http://schemas.microsoft.com/office/drawing/2014/main" id="{22535D72-C11F-AC52-16F2-D04E2ADCF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502" y="2003810"/>
              <a:ext cx="1020468" cy="6865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0" name="Rectangle à coins arrondis 24">
              <a:extLst>
                <a:ext uri="{FF2B5EF4-FFF2-40B4-BE49-F238E27FC236}">
                  <a16:creationId xmlns:a16="http://schemas.microsoft.com/office/drawing/2014/main" id="{21C83F26-36D3-EB9D-B6FF-D3BB7696F298}"/>
                </a:ext>
              </a:extLst>
            </p:cNvPr>
            <p:cNvSpPr/>
            <p:nvPr/>
          </p:nvSpPr>
          <p:spPr>
            <a:xfrm>
              <a:off x="434493" y="1967922"/>
              <a:ext cx="1794964" cy="1294122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sz="1400"/>
            </a:p>
          </p:txBody>
        </p:sp>
      </p:grpSp>
      <p:sp>
        <p:nvSpPr>
          <p:cNvPr id="34" name="ZoneTexte 20">
            <a:extLst>
              <a:ext uri="{FF2B5EF4-FFF2-40B4-BE49-F238E27FC236}">
                <a16:creationId xmlns:a16="http://schemas.microsoft.com/office/drawing/2014/main" id="{E6258FDF-A6B8-6557-9628-58A51A90C626}"/>
              </a:ext>
            </a:extLst>
          </p:cNvPr>
          <p:cNvSpPr txBox="1"/>
          <p:nvPr/>
        </p:nvSpPr>
        <p:spPr>
          <a:xfrm>
            <a:off x="434493" y="1907541"/>
            <a:ext cx="527151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CA" b="1" i="1" dirty="0">
                <a:solidFill>
                  <a:srgbClr val="C00000"/>
                </a:solidFill>
              </a:rPr>
              <a:t>↑</a:t>
            </a:r>
            <a:r>
              <a:rPr lang="fr-CA" b="1" i="1" dirty="0" err="1">
                <a:solidFill>
                  <a:srgbClr val="C00000"/>
                </a:solidFill>
              </a:rPr>
              <a:t>Dietary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             =         ↓ </a:t>
            </a:r>
            <a:r>
              <a:rPr lang="fr-CA" b="1" i="1" dirty="0" err="1">
                <a:solidFill>
                  <a:srgbClr val="C00000"/>
                </a:solidFill>
              </a:rPr>
              <a:t>brain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(glucose)</a:t>
            </a:r>
          </a:p>
        </p:txBody>
      </p:sp>
      <p:pic>
        <p:nvPicPr>
          <p:cNvPr id="5" name="Picture 4" descr="Résultats de recherche d'images pour « gas tank clipart »">
            <a:hlinkClick r:id="rId15"/>
            <a:extLst>
              <a:ext uri="{FF2B5EF4-FFF2-40B4-BE49-F238E27FC236}">
                <a16:creationId xmlns:a16="http://schemas.microsoft.com/office/drawing/2014/main" id="{133A8C7E-9A9E-6E03-9960-444B78F53C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7952" r="12991" b="7624"/>
          <a:stretch/>
        </p:blipFill>
        <p:spPr bwMode="auto">
          <a:xfrm>
            <a:off x="4505681" y="4239801"/>
            <a:ext cx="938132" cy="9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48">
            <a:extLst>
              <a:ext uri="{FF2B5EF4-FFF2-40B4-BE49-F238E27FC236}">
                <a16:creationId xmlns:a16="http://schemas.microsoft.com/office/drawing/2014/main" id="{069D3D92-4836-4F95-73FE-A8183C148A5F}"/>
              </a:ext>
            </a:extLst>
          </p:cNvPr>
          <p:cNvCxnSpPr>
            <a:cxnSpLocks/>
          </p:cNvCxnSpPr>
          <p:nvPr/>
        </p:nvCxnSpPr>
        <p:spPr>
          <a:xfrm flipV="1">
            <a:off x="4855050" y="3619729"/>
            <a:ext cx="133522" cy="56729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48">
            <a:extLst>
              <a:ext uri="{FF2B5EF4-FFF2-40B4-BE49-F238E27FC236}">
                <a16:creationId xmlns:a16="http://schemas.microsoft.com/office/drawing/2014/main" id="{866446D9-0AE9-6294-40B2-1296F6A144B2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880186" y="4732332"/>
            <a:ext cx="625495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26">
            <a:extLst>
              <a:ext uri="{FF2B5EF4-FFF2-40B4-BE49-F238E27FC236}">
                <a16:creationId xmlns:a16="http://schemas.microsoft.com/office/drawing/2014/main" id="{8984D8AB-5B2C-C313-A839-637E54468255}"/>
              </a:ext>
            </a:extLst>
          </p:cNvPr>
          <p:cNvSpPr txBox="1"/>
          <p:nvPr/>
        </p:nvSpPr>
        <p:spPr>
          <a:xfrm>
            <a:off x="5780609" y="3477871"/>
            <a:ext cx="204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C00000"/>
                </a:solidFill>
              </a:rPr>
              <a:t>Energy = Memory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F1621A-7421-B556-AAC6-48B5CFC60EFA}"/>
              </a:ext>
            </a:extLst>
          </p:cNvPr>
          <p:cNvSpPr txBox="1"/>
          <p:nvPr/>
        </p:nvSpPr>
        <p:spPr>
          <a:xfrm>
            <a:off x="2267744" y="426253"/>
            <a:ext cx="512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err="1"/>
              <a:t>Strategies</a:t>
            </a:r>
            <a:r>
              <a:rPr lang="fr-CA" sz="2400" b="1" dirty="0"/>
              <a:t> to fuel and </a:t>
            </a:r>
            <a:r>
              <a:rPr lang="fr-CA" sz="2400" b="1" dirty="0" err="1"/>
              <a:t>protect</a:t>
            </a:r>
            <a:r>
              <a:rPr lang="fr-CA" sz="2400" b="1" dirty="0"/>
              <a:t> the </a:t>
            </a:r>
            <a:r>
              <a:rPr lang="fr-CA" sz="2400" b="1" dirty="0" err="1"/>
              <a:t>brain</a:t>
            </a:r>
            <a:endParaRPr lang="en-CA" sz="2400" b="1" dirty="0"/>
          </a:p>
        </p:txBody>
      </p:sp>
      <p:sp>
        <p:nvSpPr>
          <p:cNvPr id="19" name="ZoneTexte 9">
            <a:extLst>
              <a:ext uri="{FF2B5EF4-FFF2-40B4-BE49-F238E27FC236}">
                <a16:creationId xmlns:a16="http://schemas.microsoft.com/office/drawing/2014/main" id="{63E819D7-4805-CD4D-D76F-899DDC9691E6}"/>
              </a:ext>
            </a:extLst>
          </p:cNvPr>
          <p:cNvSpPr txBox="1"/>
          <p:nvPr/>
        </p:nvSpPr>
        <p:spPr>
          <a:xfrm>
            <a:off x="1475656" y="1487226"/>
            <a:ext cx="355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One of the main </a:t>
            </a:r>
            <a:r>
              <a:rPr lang="fr-CA" b="1" dirty="0" err="1">
                <a:solidFill>
                  <a:srgbClr val="C00000"/>
                </a:solidFill>
                <a:highlight>
                  <a:srgbClr val="FFFF00"/>
                </a:highlight>
              </a:rPr>
              <a:t>problems</a:t>
            </a:r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 – SUGAR</a:t>
            </a:r>
          </a:p>
        </p:txBody>
      </p:sp>
      <p:sp>
        <p:nvSpPr>
          <p:cNvPr id="21" name="ZoneTexte 9">
            <a:extLst>
              <a:ext uri="{FF2B5EF4-FFF2-40B4-BE49-F238E27FC236}">
                <a16:creationId xmlns:a16="http://schemas.microsoft.com/office/drawing/2014/main" id="{62050D65-C905-D37A-449B-788C60CE8DBD}"/>
              </a:ext>
            </a:extLst>
          </p:cNvPr>
          <p:cNvSpPr txBox="1"/>
          <p:nvPr/>
        </p:nvSpPr>
        <p:spPr>
          <a:xfrm>
            <a:off x="2051720" y="3892986"/>
            <a:ext cx="267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EMERGING SOLUTIONS </a:t>
            </a:r>
            <a:r>
              <a:rPr lang="fr-CA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23" name="ZoneTexte 34">
            <a:extLst>
              <a:ext uri="{FF2B5EF4-FFF2-40B4-BE49-F238E27FC236}">
                <a16:creationId xmlns:a16="http://schemas.microsoft.com/office/drawing/2014/main" id="{BFF25DB9-BEAD-BE03-03A4-EA7F3E660ED0}"/>
              </a:ext>
            </a:extLst>
          </p:cNvPr>
          <p:cNvSpPr txBox="1"/>
          <p:nvPr/>
        </p:nvSpPr>
        <p:spPr>
          <a:xfrm>
            <a:off x="2287419" y="4377190"/>
            <a:ext cx="199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tx2"/>
                </a:solidFill>
              </a:rPr>
              <a:t>① KETONES </a:t>
            </a:r>
            <a:r>
              <a:rPr lang="fr-CA" dirty="0">
                <a:solidFill>
                  <a:schemeClr val="tx2"/>
                </a:solidFill>
              </a:rPr>
              <a:t> </a:t>
            </a:r>
          </a:p>
          <a:p>
            <a:r>
              <a:rPr lang="fr-CA" b="1" dirty="0" err="1">
                <a:solidFill>
                  <a:schemeClr val="tx2"/>
                </a:solidFill>
              </a:rPr>
              <a:t>Alternate</a:t>
            </a:r>
            <a:r>
              <a:rPr lang="fr-CA" b="1" dirty="0">
                <a:solidFill>
                  <a:schemeClr val="tx2"/>
                </a:solidFill>
              </a:rPr>
              <a:t> fuel</a:t>
            </a:r>
          </a:p>
        </p:txBody>
      </p:sp>
      <p:grpSp>
        <p:nvGrpSpPr>
          <p:cNvPr id="24" name="Groupe 42">
            <a:extLst>
              <a:ext uri="{FF2B5EF4-FFF2-40B4-BE49-F238E27FC236}">
                <a16:creationId xmlns:a16="http://schemas.microsoft.com/office/drawing/2014/main" id="{C216AE67-9076-408A-30EA-7C9A161909BA}"/>
              </a:ext>
            </a:extLst>
          </p:cNvPr>
          <p:cNvGrpSpPr/>
          <p:nvPr/>
        </p:nvGrpSpPr>
        <p:grpSpPr>
          <a:xfrm>
            <a:off x="378872" y="4291786"/>
            <a:ext cx="1967755" cy="1297454"/>
            <a:chOff x="444005" y="4579818"/>
            <a:chExt cx="1967755" cy="1297454"/>
          </a:xfrm>
        </p:grpSpPr>
        <p:pic>
          <p:nvPicPr>
            <p:cNvPr id="25" name="Picture 2" descr="http://techandburgers.com/wp-content/uploads/2015/07/a120.jpg">
              <a:hlinkClick r:id="rId17"/>
              <a:extLst>
                <a:ext uri="{FF2B5EF4-FFF2-40B4-BE49-F238E27FC236}">
                  <a16:creationId xmlns:a16="http://schemas.microsoft.com/office/drawing/2014/main" id="{27840ADC-0F23-DAF1-4B17-7719EE5C6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72" y="4579818"/>
              <a:ext cx="1332148" cy="793398"/>
            </a:xfrm>
            <a:prstGeom prst="round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18">
              <a:extLst>
                <a:ext uri="{FF2B5EF4-FFF2-40B4-BE49-F238E27FC236}">
                  <a16:creationId xmlns:a16="http://schemas.microsoft.com/office/drawing/2014/main" id="{E48553B1-E98B-9D0D-1203-C63B8AD1C25C}"/>
                </a:ext>
              </a:extLst>
            </p:cNvPr>
            <p:cNvSpPr txBox="1"/>
            <p:nvPr/>
          </p:nvSpPr>
          <p:spPr>
            <a:xfrm>
              <a:off x="467831" y="5354052"/>
              <a:ext cx="19439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i="1" dirty="0">
                  <a:solidFill>
                    <a:schemeClr val="tx2"/>
                  </a:solidFill>
                </a:rPr>
                <a:t>MCT- medium </a:t>
              </a:r>
              <a:r>
                <a:rPr lang="fr-CA" sz="1400" i="1" dirty="0" err="1">
                  <a:solidFill>
                    <a:schemeClr val="tx2"/>
                  </a:solidFill>
                </a:rPr>
                <a:t>chain</a:t>
              </a:r>
              <a:r>
                <a:rPr lang="fr-CA" sz="1400" i="1" dirty="0">
                  <a:solidFill>
                    <a:schemeClr val="tx2"/>
                  </a:solidFill>
                </a:rPr>
                <a:t> </a:t>
              </a:r>
              <a:r>
                <a:rPr lang="fr-CA" sz="1400" i="1" dirty="0" err="1">
                  <a:solidFill>
                    <a:schemeClr val="tx2"/>
                  </a:solidFill>
                </a:rPr>
                <a:t>triglyceride</a:t>
              </a:r>
              <a:r>
                <a:rPr lang="fr-CA" sz="1400" i="1" dirty="0">
                  <a:solidFill>
                    <a:schemeClr val="tx2"/>
                  </a:solidFill>
                </a:rPr>
                <a:t> </a:t>
              </a:r>
              <a:r>
                <a:rPr lang="fr-CA" sz="1400" i="1" dirty="0" err="1">
                  <a:solidFill>
                    <a:schemeClr val="tx2"/>
                  </a:solidFill>
                </a:rPr>
                <a:t>oil</a:t>
              </a:r>
              <a:endParaRPr lang="fr-CA" sz="1400" i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à coins arrondis 28">
              <a:extLst>
                <a:ext uri="{FF2B5EF4-FFF2-40B4-BE49-F238E27FC236}">
                  <a16:creationId xmlns:a16="http://schemas.microsoft.com/office/drawing/2014/main" id="{17DAA719-7017-7622-1EA1-80F6BC3469B2}"/>
                </a:ext>
              </a:extLst>
            </p:cNvPr>
            <p:cNvSpPr/>
            <p:nvPr/>
          </p:nvSpPr>
          <p:spPr>
            <a:xfrm>
              <a:off x="444005" y="4581272"/>
              <a:ext cx="1930581" cy="1296000"/>
            </a:xfrm>
            <a:prstGeom prst="round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sz="1200"/>
            </a:p>
          </p:txBody>
        </p:sp>
      </p:grpSp>
    </p:spTree>
    <p:extLst>
      <p:ext uri="{BB962C8B-B14F-4D97-AF65-F5344CB8AC3E}">
        <p14:creationId xmlns:p14="http://schemas.microsoft.com/office/powerpoint/2010/main" val="2324590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1">
            <a:extLst>
              <a:ext uri="{FF2B5EF4-FFF2-40B4-BE49-F238E27FC236}">
                <a16:creationId xmlns:a16="http://schemas.microsoft.com/office/drawing/2014/main" id="{3211CE67-C36E-4703-90EA-0561BCEF3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567" y="1974572"/>
            <a:ext cx="867545" cy="3002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351" b="1" dirty="0">
                <a:solidFill>
                  <a:srgbClr val="002060"/>
                </a:solidFill>
                <a:latin typeface="Arial" panose="020B0604020202020204" pitchFamily="34" charset="0"/>
              </a:rPr>
              <a:t>Glucose</a:t>
            </a:r>
          </a:p>
        </p:txBody>
      </p:sp>
      <p:sp>
        <p:nvSpPr>
          <p:cNvPr id="7173" name="TextBox 1">
            <a:extLst>
              <a:ext uri="{FF2B5EF4-FFF2-40B4-BE49-F238E27FC236}">
                <a16:creationId xmlns:a16="http://schemas.microsoft.com/office/drawing/2014/main" id="{70B9F289-5DC1-4046-A89A-52A35326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823" y="4715241"/>
            <a:ext cx="1085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b="1" dirty="0">
                <a:solidFill>
                  <a:srgbClr val="492366"/>
                </a:solidFill>
                <a:latin typeface="Calibri" panose="020F0502020204030204" pitchFamily="34" charset="0"/>
              </a:rPr>
              <a:t>(n </a:t>
            </a:r>
            <a:r>
              <a:rPr lang="fr-CA" altLang="fr-FR" sz="1200" b="1" dirty="0">
                <a:solidFill>
                  <a:srgbClr val="492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fr-CA" altLang="fr-FR" sz="1200" b="1" dirty="0">
                <a:solidFill>
                  <a:srgbClr val="492366"/>
                </a:solidFill>
                <a:latin typeface="Calibri" panose="020F0502020204030204" pitchFamily="34" charset="0"/>
              </a:rPr>
              <a:t>20/group)</a:t>
            </a:r>
            <a:endParaRPr lang="fr-CA" altLang="fr-FR" sz="1200" b="1" dirty="0">
              <a:solidFill>
                <a:srgbClr val="492366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AE8E7DC-A950-493D-ADCC-887F1DF5F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1" r="44175"/>
          <a:stretch/>
        </p:blipFill>
        <p:spPr bwMode="auto">
          <a:xfrm>
            <a:off x="1113968" y="1475658"/>
            <a:ext cx="3450312" cy="330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F10E52E6-0ED8-4761-B749-E686AC32231B}"/>
              </a:ext>
            </a:extLst>
          </p:cNvPr>
          <p:cNvGrpSpPr/>
          <p:nvPr/>
        </p:nvGrpSpPr>
        <p:grpSpPr>
          <a:xfrm>
            <a:off x="2781614" y="1458809"/>
            <a:ext cx="4588019" cy="3306997"/>
            <a:chOff x="2677251" y="1475066"/>
            <a:chExt cx="4398704" cy="3381494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60F12501-8BC9-49C8-A424-D674E03A2C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 r="1"/>
            <a:stretch/>
          </p:blipFill>
          <p:spPr bwMode="auto">
            <a:xfrm>
              <a:off x="4441371" y="1475066"/>
              <a:ext cx="2634584" cy="338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7195D5A7-FC24-4087-963F-FCC74324E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643" y="1492296"/>
              <a:ext cx="831748" cy="306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altLang="fr-FR" sz="1351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Ketones</a:t>
              </a:r>
            </a:p>
          </p:txBody>
        </p:sp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591C645A-A4CF-49A4-9131-368C18F6D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281" y="3970623"/>
              <a:ext cx="460329" cy="434764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fr-FR" sz="1575" dirty="0">
                <a:latin typeface="Arial" panose="020B0604020202020204" pitchFamily="34" charset="0"/>
              </a:endParaRPr>
            </a:p>
          </p:txBody>
        </p:sp>
        <p:sp>
          <p:nvSpPr>
            <p:cNvPr id="24" name="Oval 8">
              <a:extLst>
                <a:ext uri="{FF2B5EF4-FFF2-40B4-BE49-F238E27FC236}">
                  <a16:creationId xmlns:a16="http://schemas.microsoft.com/office/drawing/2014/main" id="{42532D26-6441-4CE6-86B4-1D28BA4B7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251" y="2980636"/>
              <a:ext cx="460329" cy="434764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fr-FR" sz="1575" dirty="0">
                <a:latin typeface="Arial" panose="020B0604020202020204" pitchFamily="34" charset="0"/>
              </a:endParaRPr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7C6C59F7-7B90-45EE-852B-C4EEE5D49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483" y="2988687"/>
              <a:ext cx="460329" cy="434764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fr-FR" sz="1575" dirty="0">
                <a:latin typeface="Arial" panose="020B0604020202020204" pitchFamily="34" charset="0"/>
              </a:endParaRPr>
            </a:p>
          </p:txBody>
        </p:sp>
        <p:sp>
          <p:nvSpPr>
            <p:cNvPr id="26" name="TextBox 2">
              <a:extLst>
                <a:ext uri="{FF2B5EF4-FFF2-40B4-BE49-F238E27FC236}">
                  <a16:creationId xmlns:a16="http://schemas.microsoft.com/office/drawing/2014/main" id="{7F1701F8-113F-4F95-BA87-41B2B020F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2754" y="3612081"/>
              <a:ext cx="858735" cy="34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altLang="fr-F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Increase</a:t>
              </a:r>
              <a:endParaRPr lang="en-CA" alt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2">
            <a:extLst>
              <a:ext uri="{FF2B5EF4-FFF2-40B4-BE49-F238E27FC236}">
                <a16:creationId xmlns:a16="http://schemas.microsoft.com/office/drawing/2014/main" id="{733D0481-7EDB-4C47-9DE6-BAA9C9CAC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337" y="3548743"/>
            <a:ext cx="9630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endParaRPr lang="en-CA" alt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3A18DB77-66AE-44BB-9767-D057068B9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635" y="3888132"/>
            <a:ext cx="439572" cy="404189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fr-FR" sz="1575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31851-4B44-432A-B8A4-F7D5C2A5F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88" y="179774"/>
            <a:ext cx="84994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2400" b="1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Impaired</a:t>
            </a:r>
            <a:r>
              <a:rPr lang="fr-CA" altLang="fr-FR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fr-CA" altLang="fr-FR" sz="2400" b="1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brain</a:t>
            </a:r>
            <a:r>
              <a:rPr lang="fr-CA" altLang="fr-FR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energy </a:t>
            </a:r>
            <a:r>
              <a:rPr lang="fr-CA" altLang="fr-FR" sz="2400" b="1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metabolism</a:t>
            </a:r>
            <a:r>
              <a:rPr lang="fr-CA" altLang="fr-FR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in MCI and AD </a:t>
            </a:r>
            <a:r>
              <a:rPr lang="fr-CA" altLang="fr-FR" sz="2400" b="1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is</a:t>
            </a:r>
            <a:r>
              <a:rPr lang="fr-CA" altLang="fr-FR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fr-CA" altLang="fr-FR" sz="2400" b="1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specific</a:t>
            </a:r>
            <a:r>
              <a:rPr lang="fr-CA" altLang="fr-FR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to glucose; no </a:t>
            </a:r>
            <a:r>
              <a:rPr lang="fr-CA" altLang="fr-FR" sz="2400" b="1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brain</a:t>
            </a:r>
            <a:r>
              <a:rPr lang="fr-CA" altLang="fr-FR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fr-CA" altLang="fr-FR" sz="2400" b="1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deficit</a:t>
            </a:r>
            <a:r>
              <a:rPr lang="fr-CA" altLang="fr-FR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in the </a:t>
            </a:r>
            <a:r>
              <a:rPr lang="fr-CA" altLang="fr-FR" sz="2400" b="1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capacity</a:t>
            </a:r>
            <a:r>
              <a:rPr lang="fr-CA" altLang="fr-FR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to </a:t>
            </a:r>
            <a:r>
              <a:rPr lang="fr-CA" altLang="fr-FR" sz="2400" b="1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take</a:t>
            </a:r>
            <a:r>
              <a:rPr lang="fr-CA" altLang="fr-FR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up </a:t>
            </a:r>
            <a:r>
              <a:rPr lang="fr-CA" altLang="fr-FR" sz="2400" b="1" u="sng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ketones</a:t>
            </a:r>
            <a:endParaRPr lang="fr-CA" altLang="fr-FR" sz="2400" b="1" u="sng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F0045614-F1D8-4DB8-9010-6631344B7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639" y="3895870"/>
            <a:ext cx="439572" cy="404189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fr-FR" sz="1575" dirty="0">
              <a:latin typeface="Arial" panose="020B0604020202020204" pitchFamily="34" charset="0"/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8C659B80-1B06-4354-949C-8B77DDFC6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115" y="3910617"/>
            <a:ext cx="439572" cy="404189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fr-FR" sz="1575" dirty="0">
              <a:latin typeface="Arial" panose="020B0604020202020204" pitchFamily="34" charset="0"/>
            </a:endParaRP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AEFB0C06-3B4F-4CB2-BF9B-16C6A85E4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567" y="1463491"/>
            <a:ext cx="867545" cy="3002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351" b="1" dirty="0">
                <a:solidFill>
                  <a:srgbClr val="002060"/>
                </a:solidFill>
                <a:latin typeface="Arial" panose="020B0604020202020204" pitchFamily="34" charset="0"/>
              </a:rPr>
              <a:t>Glucose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EF3FC0E-E16F-A837-199E-8B0F8C09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75" y="4963234"/>
            <a:ext cx="78399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500" i="1" dirty="0">
                <a:latin typeface="Calibri" panose="020F0502020204030204" pitchFamily="34" charset="0"/>
              </a:rPr>
              <a:t>(Castellano et al. 2015, Croteau et al. 2018, Fortier et al. 2019)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5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fr-CA" altLang="fr-FR" sz="15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Lying-Tunell</a:t>
            </a:r>
            <a:r>
              <a:rPr lang="fr-CA" altLang="fr-FR" sz="15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et al. 1981, Ogawa et al. 1996, Neth et al. 2020, Saito et al. 2021, Calon et al. 2022)</a:t>
            </a:r>
            <a:endParaRPr lang="fr-CA" altLang="fr-FR" sz="1500" b="1" i="1" dirty="0">
              <a:latin typeface="Calibri" panose="020F0502020204030204" pitchFamily="34" charset="0"/>
            </a:endParaRP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13EDE862-510A-3C13-B1F3-6971E4C48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626" y="2926593"/>
            <a:ext cx="480141" cy="425186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fr-FR" sz="1575" dirty="0">
              <a:latin typeface="Arial" panose="020B0604020202020204" pitchFamily="34" charset="0"/>
            </a:endParaRP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2B249DC6-95A5-804A-F4E7-37029F0E8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095" y="2929093"/>
            <a:ext cx="480141" cy="425186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fr-FR" sz="1575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351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58A8B-B9F6-CB42-2B85-5B4A414D0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CB94D9A-2470-158A-5D52-3AE4D886A329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 flipV="1">
            <a:off x="5940153" y="3038275"/>
            <a:ext cx="1665992" cy="3301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Résultats de recherche d'images pour « circle arrow clipart »">
            <a:hlinkClick r:id="rId6"/>
            <a:extLst>
              <a:ext uri="{FF2B5EF4-FFF2-40B4-BE49-F238E27FC236}">
                <a16:creationId xmlns:a16="http://schemas.microsoft.com/office/drawing/2014/main" id="{D9C90512-2EFA-73B8-B27D-08A912866E5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005">
            <a:off x="6270661" y="2504735"/>
            <a:ext cx="1006272" cy="10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D1158AFB-0392-D67D-B512-C178F635C08E}"/>
              </a:ext>
            </a:extLst>
          </p:cNvPr>
          <p:cNvGrpSpPr/>
          <p:nvPr/>
        </p:nvGrpSpPr>
        <p:grpSpPr>
          <a:xfrm>
            <a:off x="4580173" y="2254724"/>
            <a:ext cx="1219705" cy="1371166"/>
            <a:chOff x="6871339" y="2426685"/>
            <a:chExt cx="2232248" cy="2441521"/>
          </a:xfrm>
        </p:grpSpPr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033E28E5-EAD0-D4A7-D1D1-180A68357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339" y="2426685"/>
              <a:ext cx="2232248" cy="244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19F988E8-6019-071A-B127-C52392B80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166" y="2748008"/>
              <a:ext cx="1609617" cy="785726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94AC5947-E1B2-86D3-321D-241EEEF0AE85}"/>
              </a:ext>
            </a:extLst>
          </p:cNvPr>
          <p:cNvSpPr txBox="1"/>
          <p:nvPr/>
        </p:nvSpPr>
        <p:spPr>
          <a:xfrm>
            <a:off x="6016218" y="20614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</a:rPr>
              <a:t>A </a:t>
            </a:r>
            <a:r>
              <a:rPr lang="fr-CA" b="1" dirty="0" err="1">
                <a:solidFill>
                  <a:srgbClr val="C00000"/>
                </a:solidFill>
              </a:rPr>
              <a:t>vicious</a:t>
            </a:r>
            <a:r>
              <a:rPr lang="fr-CA" b="1" dirty="0">
                <a:solidFill>
                  <a:srgbClr val="C00000"/>
                </a:solidFill>
              </a:rPr>
              <a:t> cycle</a:t>
            </a:r>
          </a:p>
        </p:txBody>
      </p:sp>
      <p:pic>
        <p:nvPicPr>
          <p:cNvPr id="1028" name="Picture 4" descr="RÃ©sultats de recherche d'images pour Â«Â head memory clipartÂ Â»">
            <a:extLst>
              <a:ext uri="{FF2B5EF4-FFF2-40B4-BE49-F238E27FC236}">
                <a16:creationId xmlns:a16="http://schemas.microsoft.com/office/drawing/2014/main" id="{BCFFC400-8506-459C-30C7-4EBA1AE93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2"/>
          <a:stretch/>
        </p:blipFill>
        <p:spPr bwMode="auto">
          <a:xfrm>
            <a:off x="7746420" y="1817440"/>
            <a:ext cx="1434092" cy="18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48">
            <a:extLst>
              <a:ext uri="{FF2B5EF4-FFF2-40B4-BE49-F238E27FC236}">
                <a16:creationId xmlns:a16="http://schemas.microsoft.com/office/drawing/2014/main" id="{F33749D4-CA28-1069-0810-2527DD02ED26}"/>
              </a:ext>
            </a:extLst>
          </p:cNvPr>
          <p:cNvCxnSpPr/>
          <p:nvPr/>
        </p:nvCxnSpPr>
        <p:spPr>
          <a:xfrm>
            <a:off x="2374587" y="3041576"/>
            <a:ext cx="213469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e 43">
            <a:extLst>
              <a:ext uri="{FF2B5EF4-FFF2-40B4-BE49-F238E27FC236}">
                <a16:creationId xmlns:a16="http://schemas.microsoft.com/office/drawing/2014/main" id="{C8165C09-9F23-761B-E082-89B8F809C8D0}"/>
              </a:ext>
            </a:extLst>
          </p:cNvPr>
          <p:cNvGrpSpPr/>
          <p:nvPr/>
        </p:nvGrpSpPr>
        <p:grpSpPr>
          <a:xfrm>
            <a:off x="305458" y="2417220"/>
            <a:ext cx="4138257" cy="1294122"/>
            <a:chOff x="434493" y="1967922"/>
            <a:chExt cx="3796027" cy="1294122"/>
          </a:xfrm>
        </p:grpSpPr>
        <p:sp>
          <p:nvSpPr>
            <p:cNvPr id="20" name="ZoneTexte 20">
              <a:extLst>
                <a:ext uri="{FF2B5EF4-FFF2-40B4-BE49-F238E27FC236}">
                  <a16:creationId xmlns:a16="http://schemas.microsoft.com/office/drawing/2014/main" id="{9BCDCAB1-781D-F546-4F85-2A05900100C9}"/>
                </a:ext>
              </a:extLst>
            </p:cNvPr>
            <p:cNvSpPr txBox="1"/>
            <p:nvPr/>
          </p:nvSpPr>
          <p:spPr>
            <a:xfrm>
              <a:off x="2283977" y="2106613"/>
              <a:ext cx="194654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2000" b="1" i="1" dirty="0" err="1">
                  <a:solidFill>
                    <a:srgbClr val="C00000"/>
                  </a:solidFill>
                </a:rPr>
                <a:t>Too</a:t>
              </a:r>
              <a:r>
                <a:rPr lang="fr-CA" sz="2000" b="1" i="1" dirty="0">
                  <a:solidFill>
                    <a:srgbClr val="C00000"/>
                  </a:solidFill>
                </a:rPr>
                <a:t>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much</a:t>
              </a:r>
              <a:r>
                <a:rPr lang="fr-CA" sz="2000" b="1" i="1" dirty="0">
                  <a:solidFill>
                    <a:srgbClr val="C00000"/>
                  </a:solidFill>
                </a:rPr>
                <a:t> = </a:t>
              </a:r>
            </a:p>
            <a:p>
              <a:pPr algn="ctr"/>
              <a:endParaRPr lang="fr-CA" sz="2000" b="1" i="1" dirty="0">
                <a:solidFill>
                  <a:srgbClr val="C00000"/>
                </a:solidFill>
              </a:endParaRPr>
            </a:p>
            <a:p>
              <a:pPr algn="r"/>
              <a:r>
                <a:rPr lang="fr-CA" sz="2000" b="1" i="1" dirty="0">
                  <a:solidFill>
                    <a:srgbClr val="C00000"/>
                  </a:solidFill>
                </a:rPr>
                <a:t>Not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enough</a:t>
              </a:r>
              <a:r>
                <a:rPr lang="fr-CA" sz="2000" b="1" i="1" dirty="0">
                  <a:solidFill>
                    <a:srgbClr val="C00000"/>
                  </a:solidFill>
                </a:rPr>
                <a:t> !</a:t>
              </a:r>
            </a:p>
          </p:txBody>
        </p:sp>
        <p:pic>
          <p:nvPicPr>
            <p:cNvPr id="22" name="Picture 4" descr="http://images.sodahead.com/polls/002184097/33871975_sugar1_answer_1_xlarge.jpeg">
              <a:hlinkClick r:id="rId11"/>
              <a:extLst>
                <a:ext uri="{FF2B5EF4-FFF2-40B4-BE49-F238E27FC236}">
                  <a16:creationId xmlns:a16="http://schemas.microsoft.com/office/drawing/2014/main" id="{99BC9F27-F388-58AF-9716-4CE8CE835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567" y="2412701"/>
              <a:ext cx="974550" cy="81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s://encrypted-tbn1.gstatic.com/images?q=tbn:ANd9GcR0UFujxUAjA9Hof8s9DOmeK4m92_ewwcgWXOmPUwfaAWWrR4Mkdw">
              <a:hlinkClick r:id="rId13"/>
              <a:extLst>
                <a:ext uri="{FF2B5EF4-FFF2-40B4-BE49-F238E27FC236}">
                  <a16:creationId xmlns:a16="http://schemas.microsoft.com/office/drawing/2014/main" id="{E9965000-B0E0-B7CE-576C-8CA3FDB56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502" y="2003810"/>
              <a:ext cx="1020468" cy="6865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0" name="Rectangle à coins arrondis 24">
              <a:extLst>
                <a:ext uri="{FF2B5EF4-FFF2-40B4-BE49-F238E27FC236}">
                  <a16:creationId xmlns:a16="http://schemas.microsoft.com/office/drawing/2014/main" id="{B6F7F39E-C9A4-798B-1678-B2CFC55EFD72}"/>
                </a:ext>
              </a:extLst>
            </p:cNvPr>
            <p:cNvSpPr/>
            <p:nvPr/>
          </p:nvSpPr>
          <p:spPr>
            <a:xfrm>
              <a:off x="434493" y="1967922"/>
              <a:ext cx="1794964" cy="1294122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sz="1400"/>
            </a:p>
          </p:txBody>
        </p:sp>
      </p:grpSp>
      <p:sp>
        <p:nvSpPr>
          <p:cNvPr id="34" name="ZoneTexte 20">
            <a:extLst>
              <a:ext uri="{FF2B5EF4-FFF2-40B4-BE49-F238E27FC236}">
                <a16:creationId xmlns:a16="http://schemas.microsoft.com/office/drawing/2014/main" id="{CBA60FC2-3937-1198-41CE-5F04AB806919}"/>
              </a:ext>
            </a:extLst>
          </p:cNvPr>
          <p:cNvSpPr txBox="1"/>
          <p:nvPr/>
        </p:nvSpPr>
        <p:spPr>
          <a:xfrm>
            <a:off x="434493" y="1907541"/>
            <a:ext cx="527151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CA" b="1" i="1" dirty="0">
                <a:solidFill>
                  <a:srgbClr val="C00000"/>
                </a:solidFill>
              </a:rPr>
              <a:t>↑</a:t>
            </a:r>
            <a:r>
              <a:rPr lang="fr-CA" b="1" i="1" dirty="0" err="1">
                <a:solidFill>
                  <a:srgbClr val="C00000"/>
                </a:solidFill>
              </a:rPr>
              <a:t>Dietary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             =         ↓ </a:t>
            </a:r>
            <a:r>
              <a:rPr lang="fr-CA" b="1" i="1" dirty="0" err="1">
                <a:solidFill>
                  <a:srgbClr val="C00000"/>
                </a:solidFill>
              </a:rPr>
              <a:t>brain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(glucose)</a:t>
            </a:r>
          </a:p>
        </p:txBody>
      </p:sp>
      <p:pic>
        <p:nvPicPr>
          <p:cNvPr id="5" name="Picture 4" descr="Résultats de recherche d'images pour « gas tank clipart »">
            <a:hlinkClick r:id="rId15"/>
            <a:extLst>
              <a:ext uri="{FF2B5EF4-FFF2-40B4-BE49-F238E27FC236}">
                <a16:creationId xmlns:a16="http://schemas.microsoft.com/office/drawing/2014/main" id="{04926907-6095-F7F6-B0BC-CEB352A06DF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7952" r="12991" b="7624"/>
          <a:stretch/>
        </p:blipFill>
        <p:spPr bwMode="auto">
          <a:xfrm>
            <a:off x="4505681" y="4239801"/>
            <a:ext cx="938132" cy="9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48">
            <a:extLst>
              <a:ext uri="{FF2B5EF4-FFF2-40B4-BE49-F238E27FC236}">
                <a16:creationId xmlns:a16="http://schemas.microsoft.com/office/drawing/2014/main" id="{3F546759-1381-803E-C759-6D2B5F163B03}"/>
              </a:ext>
            </a:extLst>
          </p:cNvPr>
          <p:cNvCxnSpPr>
            <a:cxnSpLocks/>
          </p:cNvCxnSpPr>
          <p:nvPr/>
        </p:nvCxnSpPr>
        <p:spPr>
          <a:xfrm flipV="1">
            <a:off x="4855050" y="3619729"/>
            <a:ext cx="133522" cy="56729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48">
            <a:extLst>
              <a:ext uri="{FF2B5EF4-FFF2-40B4-BE49-F238E27FC236}">
                <a16:creationId xmlns:a16="http://schemas.microsoft.com/office/drawing/2014/main" id="{6DF6168D-9411-E7B1-2B59-3895479A84D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880186" y="4732332"/>
            <a:ext cx="625495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26">
            <a:extLst>
              <a:ext uri="{FF2B5EF4-FFF2-40B4-BE49-F238E27FC236}">
                <a16:creationId xmlns:a16="http://schemas.microsoft.com/office/drawing/2014/main" id="{95CA1E18-C893-9A40-F5EA-C5E51CF842D8}"/>
              </a:ext>
            </a:extLst>
          </p:cNvPr>
          <p:cNvSpPr txBox="1"/>
          <p:nvPr/>
        </p:nvSpPr>
        <p:spPr>
          <a:xfrm>
            <a:off x="5780609" y="3477871"/>
            <a:ext cx="204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C00000"/>
                </a:solidFill>
              </a:rPr>
              <a:t>Energy = Memory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9F7328-9AB5-DB31-34C3-B7BD741C19E5}"/>
              </a:ext>
            </a:extLst>
          </p:cNvPr>
          <p:cNvSpPr txBox="1"/>
          <p:nvPr/>
        </p:nvSpPr>
        <p:spPr>
          <a:xfrm>
            <a:off x="2267744" y="426253"/>
            <a:ext cx="512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err="1"/>
              <a:t>Strategies</a:t>
            </a:r>
            <a:r>
              <a:rPr lang="fr-CA" sz="2400" b="1" dirty="0"/>
              <a:t> to fuel and </a:t>
            </a:r>
            <a:r>
              <a:rPr lang="fr-CA" sz="2400" b="1" dirty="0" err="1"/>
              <a:t>protect</a:t>
            </a:r>
            <a:r>
              <a:rPr lang="fr-CA" sz="2400" b="1" dirty="0"/>
              <a:t> the </a:t>
            </a:r>
            <a:r>
              <a:rPr lang="fr-CA" sz="2400" b="1" dirty="0" err="1"/>
              <a:t>brain</a:t>
            </a:r>
            <a:endParaRPr lang="en-CA" sz="2400" b="1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050FF8-0B42-A6D0-961C-1D39E6BC3839}"/>
              </a:ext>
            </a:extLst>
          </p:cNvPr>
          <p:cNvCxnSpPr/>
          <p:nvPr/>
        </p:nvCxnSpPr>
        <p:spPr>
          <a:xfrm flipH="1">
            <a:off x="5127469" y="2528302"/>
            <a:ext cx="229538" cy="3624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48">
            <a:extLst>
              <a:ext uri="{FF2B5EF4-FFF2-40B4-BE49-F238E27FC236}">
                <a16:creationId xmlns:a16="http://schemas.microsoft.com/office/drawing/2014/main" id="{1E26C74B-AA42-430A-285D-D18ACC651118}"/>
              </a:ext>
            </a:extLst>
          </p:cNvPr>
          <p:cNvCxnSpPr>
            <a:cxnSpLocks/>
          </p:cNvCxnSpPr>
          <p:nvPr/>
        </p:nvCxnSpPr>
        <p:spPr>
          <a:xfrm>
            <a:off x="5406496" y="4732332"/>
            <a:ext cx="374113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ZoneTexte 9">
            <a:extLst>
              <a:ext uri="{FF2B5EF4-FFF2-40B4-BE49-F238E27FC236}">
                <a16:creationId xmlns:a16="http://schemas.microsoft.com/office/drawing/2014/main" id="{A5424C50-5669-CB99-06F3-AA9E9A31523D}"/>
              </a:ext>
            </a:extLst>
          </p:cNvPr>
          <p:cNvSpPr txBox="1"/>
          <p:nvPr/>
        </p:nvSpPr>
        <p:spPr>
          <a:xfrm>
            <a:off x="1475656" y="1487226"/>
            <a:ext cx="355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One of the main </a:t>
            </a:r>
            <a:r>
              <a:rPr lang="fr-CA" b="1" dirty="0" err="1">
                <a:solidFill>
                  <a:srgbClr val="C00000"/>
                </a:solidFill>
                <a:highlight>
                  <a:srgbClr val="FFFF00"/>
                </a:highlight>
              </a:rPr>
              <a:t>problems</a:t>
            </a:r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 – SUGAR</a:t>
            </a:r>
          </a:p>
        </p:txBody>
      </p:sp>
      <p:grpSp>
        <p:nvGrpSpPr>
          <p:cNvPr id="41" name="Groupe 4">
            <a:extLst>
              <a:ext uri="{FF2B5EF4-FFF2-40B4-BE49-F238E27FC236}">
                <a16:creationId xmlns:a16="http://schemas.microsoft.com/office/drawing/2014/main" id="{D427EC34-FC1C-3EB3-590C-1AAEBEF5B9EB}"/>
              </a:ext>
            </a:extLst>
          </p:cNvPr>
          <p:cNvGrpSpPr/>
          <p:nvPr/>
        </p:nvGrpSpPr>
        <p:grpSpPr>
          <a:xfrm>
            <a:off x="5940153" y="3811811"/>
            <a:ext cx="3001079" cy="3027149"/>
            <a:chOff x="5950544" y="3590643"/>
            <a:chExt cx="3244032" cy="325520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465CBE7-29F7-FD52-819A-63ED22822242}"/>
                </a:ext>
              </a:extLst>
            </p:cNvPr>
            <p:cNvSpPr/>
            <p:nvPr/>
          </p:nvSpPr>
          <p:spPr>
            <a:xfrm>
              <a:off x="5950544" y="3590643"/>
              <a:ext cx="3151890" cy="32227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44" name="Groupe 31">
              <a:extLst>
                <a:ext uri="{FF2B5EF4-FFF2-40B4-BE49-F238E27FC236}">
                  <a16:creationId xmlns:a16="http://schemas.microsoft.com/office/drawing/2014/main" id="{56C2C535-326A-BC0E-D4F7-9AAE46F3BDF9}"/>
                </a:ext>
              </a:extLst>
            </p:cNvPr>
            <p:cNvGrpSpPr/>
            <p:nvPr/>
          </p:nvGrpSpPr>
          <p:grpSpPr>
            <a:xfrm>
              <a:off x="6042605" y="3649899"/>
              <a:ext cx="2952328" cy="1827783"/>
              <a:chOff x="6493344" y="4076036"/>
              <a:chExt cx="2786740" cy="182778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221D671-6C43-BF65-F4AC-97C89DF40974}"/>
                  </a:ext>
                </a:extLst>
              </p:cNvPr>
              <p:cNvSpPr/>
              <p:nvPr/>
            </p:nvSpPr>
            <p:spPr>
              <a:xfrm>
                <a:off x="6493344" y="4076036"/>
                <a:ext cx="2786740" cy="182778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8" name="ZoneTexte 14">
                <a:extLst>
                  <a:ext uri="{FF2B5EF4-FFF2-40B4-BE49-F238E27FC236}">
                    <a16:creationId xmlns:a16="http://schemas.microsoft.com/office/drawing/2014/main" id="{E16343BB-5329-09C0-69E0-E21FA6965DF0}"/>
                  </a:ext>
                </a:extLst>
              </p:cNvPr>
              <p:cNvSpPr txBox="1"/>
              <p:nvPr/>
            </p:nvSpPr>
            <p:spPr>
              <a:xfrm>
                <a:off x="6717674" y="4215224"/>
                <a:ext cx="790848" cy="628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b="1" dirty="0" err="1">
                    <a:solidFill>
                      <a:schemeClr val="bg1"/>
                    </a:solidFill>
                  </a:rPr>
                  <a:t>Before</a:t>
                </a:r>
                <a:r>
                  <a:rPr lang="fr-CA" sz="1600" b="1" dirty="0">
                    <a:solidFill>
                      <a:schemeClr val="bg1"/>
                    </a:solidFill>
                  </a:rPr>
                  <a:t> (</a:t>
                </a:r>
                <a:r>
                  <a:rPr lang="fr-CA" sz="1600" b="1" dirty="0" err="1">
                    <a:solidFill>
                      <a:schemeClr val="bg1"/>
                    </a:solidFill>
                  </a:rPr>
                  <a:t>low</a:t>
                </a:r>
                <a:r>
                  <a:rPr lang="fr-CA" sz="1600" b="1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  <p:sp>
            <p:nvSpPr>
              <p:cNvPr id="49" name="ZoneTexte 40">
                <a:extLst>
                  <a:ext uri="{FF2B5EF4-FFF2-40B4-BE49-F238E27FC236}">
                    <a16:creationId xmlns:a16="http://schemas.microsoft.com/office/drawing/2014/main" id="{2C6FAEB3-5009-5E93-E210-B5568984F3A4}"/>
                  </a:ext>
                </a:extLst>
              </p:cNvPr>
              <p:cNvSpPr txBox="1"/>
              <p:nvPr/>
            </p:nvSpPr>
            <p:spPr>
              <a:xfrm>
                <a:off x="6651290" y="5226257"/>
                <a:ext cx="874211" cy="628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b="1" dirty="0" err="1">
                    <a:solidFill>
                      <a:schemeClr val="bg1"/>
                    </a:solidFill>
                  </a:rPr>
                  <a:t>After</a:t>
                </a:r>
                <a:endParaRPr lang="fr-CA" sz="16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fr-CA" sz="1600" b="1" dirty="0">
                    <a:solidFill>
                      <a:schemeClr val="bg1"/>
                    </a:solidFill>
                  </a:rPr>
                  <a:t>(</a:t>
                </a:r>
                <a:r>
                  <a:rPr lang="fr-CA" sz="1600" b="1" dirty="0" err="1">
                    <a:solidFill>
                      <a:schemeClr val="bg1"/>
                    </a:solidFill>
                  </a:rPr>
                  <a:t>better</a:t>
                </a:r>
                <a:r>
                  <a:rPr lang="fr-CA" sz="1600" b="1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  <p:pic>
            <p:nvPicPr>
              <p:cNvPr id="50" name="Picture 5">
                <a:extLst>
                  <a:ext uri="{FF2B5EF4-FFF2-40B4-BE49-F238E27FC236}">
                    <a16:creationId xmlns:a16="http://schemas.microsoft.com/office/drawing/2014/main" id="{0A180B3B-6F9B-CEAC-4D38-83B1F43509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28"/>
              <a:stretch/>
            </p:blipFill>
            <p:spPr bwMode="auto">
              <a:xfrm>
                <a:off x="7533406" y="4115380"/>
                <a:ext cx="1224136" cy="1760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3C12E95-6D8A-C279-B037-0AD5FFABB61B}"/>
                  </a:ext>
                </a:extLst>
              </p:cNvPr>
              <p:cNvSpPr/>
              <p:nvPr/>
            </p:nvSpPr>
            <p:spPr>
              <a:xfrm rot="10800000">
                <a:off x="8917311" y="4224592"/>
                <a:ext cx="207590" cy="1511519"/>
              </a:xfrm>
              <a:prstGeom prst="rect">
                <a:avLst/>
              </a:prstGeom>
              <a:gradFill>
                <a:gsLst>
                  <a:gs pos="1000">
                    <a:srgbClr val="FF0000"/>
                  </a:gs>
                  <a:gs pos="76000">
                    <a:srgbClr val="00B0F0"/>
                  </a:gs>
                  <a:gs pos="60000">
                    <a:srgbClr val="00B050"/>
                  </a:gs>
                  <a:gs pos="44000">
                    <a:srgbClr val="FFFF00"/>
                  </a:gs>
                  <a:gs pos="26000">
                    <a:srgbClr val="FF9900"/>
                  </a:gs>
                  <a:gs pos="82000">
                    <a:srgbClr val="7030A0"/>
                  </a:gs>
                  <a:gs pos="98000">
                    <a:srgbClr val="00206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200"/>
              </a:p>
            </p:txBody>
          </p:sp>
        </p:grpSp>
        <p:sp>
          <p:nvSpPr>
            <p:cNvPr id="46" name="ZoneTexte 17">
              <a:extLst>
                <a:ext uri="{FF2B5EF4-FFF2-40B4-BE49-F238E27FC236}">
                  <a16:creationId xmlns:a16="http://schemas.microsoft.com/office/drawing/2014/main" id="{1C0B8066-D8F8-277E-B6FC-AF29E954D1AD}"/>
                </a:ext>
              </a:extLst>
            </p:cNvPr>
            <p:cNvSpPr txBox="1"/>
            <p:nvPr/>
          </p:nvSpPr>
          <p:spPr>
            <a:xfrm>
              <a:off x="5990729" y="5472348"/>
              <a:ext cx="3203847" cy="1373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  <a:sym typeface="Wingdings"/>
                </a:rPr>
                <a:t> </a:t>
              </a:r>
              <a:r>
                <a:rPr lang="fr-CA" b="1" dirty="0" err="1">
                  <a:solidFill>
                    <a:schemeClr val="accent4">
                      <a:lumMod val="75000"/>
                    </a:schemeClr>
                  </a:solidFill>
                  <a:sym typeface="Wingdings"/>
                </a:rPr>
                <a:t>brain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  <a:sym typeface="Wingdings"/>
                </a:rPr>
                <a:t> energy. 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  <a:sym typeface="Wingdings"/>
                </a:rPr>
                <a:t>  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</a:rPr>
                <a:t>cognitive performance in relation to </a:t>
              </a:r>
              <a:r>
                <a:rPr lang="fr-CA" b="1" dirty="0" err="1">
                  <a:solidFill>
                    <a:schemeClr val="accent4">
                      <a:lumMod val="75000"/>
                    </a:schemeClr>
                  </a:solidFill>
                </a:rPr>
                <a:t>brain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fr-CA" b="1" dirty="0" err="1">
                  <a:solidFill>
                    <a:schemeClr val="accent4">
                      <a:lumMod val="75000"/>
                    </a:schemeClr>
                  </a:solidFill>
                </a:rPr>
                <a:t>ketone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fr-CA" b="1" dirty="0" err="1">
                  <a:solidFill>
                    <a:schemeClr val="accent4">
                      <a:lumMod val="75000"/>
                    </a:schemeClr>
                  </a:solidFill>
                </a:rPr>
                <a:t>uptake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52" name="ZoneTexte 9">
            <a:extLst>
              <a:ext uri="{FF2B5EF4-FFF2-40B4-BE49-F238E27FC236}">
                <a16:creationId xmlns:a16="http://schemas.microsoft.com/office/drawing/2014/main" id="{BB9534E0-EFBA-94C9-5047-FE8731A45D67}"/>
              </a:ext>
            </a:extLst>
          </p:cNvPr>
          <p:cNvSpPr txBox="1"/>
          <p:nvPr/>
        </p:nvSpPr>
        <p:spPr>
          <a:xfrm>
            <a:off x="2051720" y="3892986"/>
            <a:ext cx="267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EMERGING SOLUTIONS </a:t>
            </a:r>
            <a:r>
              <a:rPr lang="fr-CA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53" name="ZoneTexte 34">
            <a:extLst>
              <a:ext uri="{FF2B5EF4-FFF2-40B4-BE49-F238E27FC236}">
                <a16:creationId xmlns:a16="http://schemas.microsoft.com/office/drawing/2014/main" id="{92B61A91-F393-508B-3765-B3C8D962A4F5}"/>
              </a:ext>
            </a:extLst>
          </p:cNvPr>
          <p:cNvSpPr txBox="1"/>
          <p:nvPr/>
        </p:nvSpPr>
        <p:spPr>
          <a:xfrm>
            <a:off x="2287419" y="4377190"/>
            <a:ext cx="199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tx2"/>
                </a:solidFill>
              </a:rPr>
              <a:t>① KETONES </a:t>
            </a:r>
            <a:r>
              <a:rPr lang="fr-CA" dirty="0">
                <a:solidFill>
                  <a:schemeClr val="tx2"/>
                </a:solidFill>
              </a:rPr>
              <a:t> </a:t>
            </a:r>
          </a:p>
          <a:p>
            <a:r>
              <a:rPr lang="fr-CA" b="1" dirty="0" err="1">
                <a:solidFill>
                  <a:schemeClr val="tx2"/>
                </a:solidFill>
              </a:rPr>
              <a:t>Alternate</a:t>
            </a:r>
            <a:r>
              <a:rPr lang="fr-CA" b="1" dirty="0">
                <a:solidFill>
                  <a:schemeClr val="tx2"/>
                </a:solidFill>
              </a:rPr>
              <a:t> fuel</a:t>
            </a:r>
          </a:p>
        </p:txBody>
      </p:sp>
      <p:grpSp>
        <p:nvGrpSpPr>
          <p:cNvPr id="54" name="Groupe 42">
            <a:extLst>
              <a:ext uri="{FF2B5EF4-FFF2-40B4-BE49-F238E27FC236}">
                <a16:creationId xmlns:a16="http://schemas.microsoft.com/office/drawing/2014/main" id="{48BF3359-FF06-C1A5-5F69-4F8EDF473C4B}"/>
              </a:ext>
            </a:extLst>
          </p:cNvPr>
          <p:cNvGrpSpPr/>
          <p:nvPr/>
        </p:nvGrpSpPr>
        <p:grpSpPr>
          <a:xfrm>
            <a:off x="378872" y="4291786"/>
            <a:ext cx="1967755" cy="1297454"/>
            <a:chOff x="444005" y="4579818"/>
            <a:chExt cx="1967755" cy="1297454"/>
          </a:xfrm>
        </p:grpSpPr>
        <p:pic>
          <p:nvPicPr>
            <p:cNvPr id="55" name="Picture 2" descr="http://techandburgers.com/wp-content/uploads/2015/07/a120.jpg">
              <a:hlinkClick r:id="rId18"/>
              <a:extLst>
                <a:ext uri="{FF2B5EF4-FFF2-40B4-BE49-F238E27FC236}">
                  <a16:creationId xmlns:a16="http://schemas.microsoft.com/office/drawing/2014/main" id="{AD5AE97E-B51A-D9BE-8D92-784ED3980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72" y="4579818"/>
              <a:ext cx="1332148" cy="793398"/>
            </a:xfrm>
            <a:prstGeom prst="round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ZoneTexte 18">
              <a:extLst>
                <a:ext uri="{FF2B5EF4-FFF2-40B4-BE49-F238E27FC236}">
                  <a16:creationId xmlns:a16="http://schemas.microsoft.com/office/drawing/2014/main" id="{AB0C7CB3-62A7-5847-4DCF-997530242D4D}"/>
                </a:ext>
              </a:extLst>
            </p:cNvPr>
            <p:cNvSpPr txBox="1"/>
            <p:nvPr/>
          </p:nvSpPr>
          <p:spPr>
            <a:xfrm>
              <a:off x="467831" y="5354052"/>
              <a:ext cx="19439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i="1" dirty="0">
                  <a:solidFill>
                    <a:schemeClr val="tx2"/>
                  </a:solidFill>
                </a:rPr>
                <a:t>MCT- medium </a:t>
              </a:r>
              <a:r>
                <a:rPr lang="fr-CA" sz="1400" i="1" dirty="0" err="1">
                  <a:solidFill>
                    <a:schemeClr val="tx2"/>
                  </a:solidFill>
                </a:rPr>
                <a:t>chain</a:t>
              </a:r>
              <a:r>
                <a:rPr lang="fr-CA" sz="1400" i="1" dirty="0">
                  <a:solidFill>
                    <a:schemeClr val="tx2"/>
                  </a:solidFill>
                </a:rPr>
                <a:t> </a:t>
              </a:r>
              <a:r>
                <a:rPr lang="fr-CA" sz="1400" i="1" dirty="0" err="1">
                  <a:solidFill>
                    <a:schemeClr val="tx2"/>
                  </a:solidFill>
                </a:rPr>
                <a:t>triglyceride</a:t>
              </a:r>
              <a:r>
                <a:rPr lang="fr-CA" sz="1400" i="1" dirty="0">
                  <a:solidFill>
                    <a:schemeClr val="tx2"/>
                  </a:solidFill>
                </a:rPr>
                <a:t> </a:t>
              </a:r>
              <a:r>
                <a:rPr lang="fr-CA" sz="1400" i="1" dirty="0" err="1">
                  <a:solidFill>
                    <a:schemeClr val="tx2"/>
                  </a:solidFill>
                </a:rPr>
                <a:t>oil</a:t>
              </a:r>
              <a:endParaRPr lang="fr-CA" sz="1400" i="1" dirty="0">
                <a:solidFill>
                  <a:schemeClr val="tx2"/>
                </a:solidFill>
              </a:endParaRPr>
            </a:p>
          </p:txBody>
        </p:sp>
        <p:sp>
          <p:nvSpPr>
            <p:cNvPr id="57" name="Rectangle à coins arrondis 28">
              <a:extLst>
                <a:ext uri="{FF2B5EF4-FFF2-40B4-BE49-F238E27FC236}">
                  <a16:creationId xmlns:a16="http://schemas.microsoft.com/office/drawing/2014/main" id="{AF463A2A-D612-D203-6EFC-1B3AA7B78ABD}"/>
                </a:ext>
              </a:extLst>
            </p:cNvPr>
            <p:cNvSpPr/>
            <p:nvPr/>
          </p:nvSpPr>
          <p:spPr>
            <a:xfrm>
              <a:off x="444005" y="4581272"/>
              <a:ext cx="1930581" cy="1296000"/>
            </a:xfrm>
            <a:prstGeom prst="round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sz="1200"/>
            </a:p>
          </p:txBody>
        </p:sp>
      </p:grpSp>
    </p:spTree>
    <p:extLst>
      <p:ext uri="{BB962C8B-B14F-4D97-AF65-F5344CB8AC3E}">
        <p14:creationId xmlns:p14="http://schemas.microsoft.com/office/powerpoint/2010/main" val="1753183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27DB8-5D10-418D-A2BC-D0A78F0F2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2" y="1709141"/>
            <a:ext cx="8770915" cy="3439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2ABC5D-E8A2-13F4-69C5-86AC896A5900}"/>
              </a:ext>
            </a:extLst>
          </p:cNvPr>
          <p:cNvSpPr txBox="1"/>
          <p:nvPr/>
        </p:nvSpPr>
        <p:spPr>
          <a:xfrm>
            <a:off x="5004048" y="1650286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 err="1">
                <a:solidFill>
                  <a:srgbClr val="FF0000"/>
                </a:solidFill>
              </a:rPr>
              <a:t>Published</a:t>
            </a:r>
            <a:r>
              <a:rPr lang="fr-CA" sz="1600" dirty="0">
                <a:solidFill>
                  <a:srgbClr val="FF0000"/>
                </a:solidFill>
              </a:rPr>
              <a:t> in 2021</a:t>
            </a:r>
            <a:endParaRPr lang="en-CA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9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B2E84-AEF3-664C-234B-776F18D9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D45CA95-5C77-2915-7246-5248B0CFE46D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 flipV="1">
            <a:off x="5940153" y="3038275"/>
            <a:ext cx="1665992" cy="3301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Résultats de recherche d'images pour « circle arrow clipart »">
            <a:hlinkClick r:id="rId6"/>
            <a:extLst>
              <a:ext uri="{FF2B5EF4-FFF2-40B4-BE49-F238E27FC236}">
                <a16:creationId xmlns:a16="http://schemas.microsoft.com/office/drawing/2014/main" id="{43D0D6E1-4300-376E-0F92-384E4D60550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005">
            <a:off x="6270661" y="2504735"/>
            <a:ext cx="1006272" cy="10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0E380735-8081-A84D-F106-F9F5575C5BE4}"/>
              </a:ext>
            </a:extLst>
          </p:cNvPr>
          <p:cNvGrpSpPr/>
          <p:nvPr/>
        </p:nvGrpSpPr>
        <p:grpSpPr>
          <a:xfrm>
            <a:off x="4580173" y="2254724"/>
            <a:ext cx="1219705" cy="1371166"/>
            <a:chOff x="6871339" y="2426685"/>
            <a:chExt cx="2232248" cy="2441521"/>
          </a:xfrm>
        </p:grpSpPr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939A5194-6F54-1A3C-D365-B2C8C2E30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339" y="2426685"/>
              <a:ext cx="2232248" cy="244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2DBC5009-8594-89B5-3BBA-1F3783C72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166" y="2748008"/>
              <a:ext cx="1609617" cy="785726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88CB9F92-C7E2-7D68-2A4A-C0D980238F32}"/>
              </a:ext>
            </a:extLst>
          </p:cNvPr>
          <p:cNvSpPr txBox="1"/>
          <p:nvPr/>
        </p:nvSpPr>
        <p:spPr>
          <a:xfrm>
            <a:off x="6016218" y="20614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</a:rPr>
              <a:t>A </a:t>
            </a:r>
            <a:r>
              <a:rPr lang="fr-CA" b="1" dirty="0" err="1">
                <a:solidFill>
                  <a:srgbClr val="C00000"/>
                </a:solidFill>
              </a:rPr>
              <a:t>vicious</a:t>
            </a:r>
            <a:r>
              <a:rPr lang="fr-CA" b="1" dirty="0">
                <a:solidFill>
                  <a:srgbClr val="C00000"/>
                </a:solidFill>
              </a:rPr>
              <a:t> cycle</a:t>
            </a:r>
          </a:p>
        </p:txBody>
      </p:sp>
      <p:pic>
        <p:nvPicPr>
          <p:cNvPr id="1028" name="Picture 4" descr="RÃ©sultats de recherche d'images pour Â«Â head memory clipartÂ Â»">
            <a:extLst>
              <a:ext uri="{FF2B5EF4-FFF2-40B4-BE49-F238E27FC236}">
                <a16:creationId xmlns:a16="http://schemas.microsoft.com/office/drawing/2014/main" id="{90613C51-EC61-99DF-9C7C-181A5B239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2"/>
          <a:stretch/>
        </p:blipFill>
        <p:spPr bwMode="auto">
          <a:xfrm>
            <a:off x="7746420" y="1817440"/>
            <a:ext cx="1434092" cy="18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48">
            <a:extLst>
              <a:ext uri="{FF2B5EF4-FFF2-40B4-BE49-F238E27FC236}">
                <a16:creationId xmlns:a16="http://schemas.microsoft.com/office/drawing/2014/main" id="{5CDC6C5C-F8B3-5AFA-5396-A4F5EA74DBA5}"/>
              </a:ext>
            </a:extLst>
          </p:cNvPr>
          <p:cNvCxnSpPr/>
          <p:nvPr/>
        </p:nvCxnSpPr>
        <p:spPr>
          <a:xfrm>
            <a:off x="2374587" y="3041576"/>
            <a:ext cx="213469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e 43">
            <a:extLst>
              <a:ext uri="{FF2B5EF4-FFF2-40B4-BE49-F238E27FC236}">
                <a16:creationId xmlns:a16="http://schemas.microsoft.com/office/drawing/2014/main" id="{F169DD9C-C3F7-61E9-362D-6D0C08D03DEE}"/>
              </a:ext>
            </a:extLst>
          </p:cNvPr>
          <p:cNvGrpSpPr/>
          <p:nvPr/>
        </p:nvGrpSpPr>
        <p:grpSpPr>
          <a:xfrm>
            <a:off x="305458" y="2417220"/>
            <a:ext cx="4138257" cy="1294122"/>
            <a:chOff x="434493" y="1967922"/>
            <a:chExt cx="3796027" cy="1294122"/>
          </a:xfrm>
        </p:grpSpPr>
        <p:sp>
          <p:nvSpPr>
            <p:cNvPr id="20" name="ZoneTexte 20">
              <a:extLst>
                <a:ext uri="{FF2B5EF4-FFF2-40B4-BE49-F238E27FC236}">
                  <a16:creationId xmlns:a16="http://schemas.microsoft.com/office/drawing/2014/main" id="{119831B9-5BDC-C97F-2EE7-12953B476BD0}"/>
                </a:ext>
              </a:extLst>
            </p:cNvPr>
            <p:cNvSpPr txBox="1"/>
            <p:nvPr/>
          </p:nvSpPr>
          <p:spPr>
            <a:xfrm>
              <a:off x="2283977" y="2106613"/>
              <a:ext cx="194654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2000" b="1" i="1" dirty="0" err="1">
                  <a:solidFill>
                    <a:srgbClr val="C00000"/>
                  </a:solidFill>
                </a:rPr>
                <a:t>Too</a:t>
              </a:r>
              <a:r>
                <a:rPr lang="fr-CA" sz="2000" b="1" i="1" dirty="0">
                  <a:solidFill>
                    <a:srgbClr val="C00000"/>
                  </a:solidFill>
                </a:rPr>
                <a:t>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much</a:t>
              </a:r>
              <a:r>
                <a:rPr lang="fr-CA" sz="2000" b="1" i="1" dirty="0">
                  <a:solidFill>
                    <a:srgbClr val="C00000"/>
                  </a:solidFill>
                </a:rPr>
                <a:t> = </a:t>
              </a:r>
            </a:p>
            <a:p>
              <a:pPr algn="ctr"/>
              <a:endParaRPr lang="fr-CA" sz="2000" b="1" i="1" dirty="0">
                <a:solidFill>
                  <a:srgbClr val="C00000"/>
                </a:solidFill>
              </a:endParaRPr>
            </a:p>
            <a:p>
              <a:pPr algn="r"/>
              <a:r>
                <a:rPr lang="fr-CA" sz="2000" b="1" i="1" dirty="0">
                  <a:solidFill>
                    <a:srgbClr val="C00000"/>
                  </a:solidFill>
                </a:rPr>
                <a:t>Not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enough</a:t>
              </a:r>
              <a:r>
                <a:rPr lang="fr-CA" sz="2000" b="1" i="1" dirty="0">
                  <a:solidFill>
                    <a:srgbClr val="C00000"/>
                  </a:solidFill>
                </a:rPr>
                <a:t> !</a:t>
              </a:r>
            </a:p>
          </p:txBody>
        </p:sp>
        <p:pic>
          <p:nvPicPr>
            <p:cNvPr id="22" name="Picture 4" descr="http://images.sodahead.com/polls/002184097/33871975_sugar1_answer_1_xlarge.jpeg">
              <a:hlinkClick r:id="rId11"/>
              <a:extLst>
                <a:ext uri="{FF2B5EF4-FFF2-40B4-BE49-F238E27FC236}">
                  <a16:creationId xmlns:a16="http://schemas.microsoft.com/office/drawing/2014/main" id="{7844DAF9-0823-B43B-F961-FE4A37E1C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567" y="2412701"/>
              <a:ext cx="974550" cy="81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s://encrypted-tbn1.gstatic.com/images?q=tbn:ANd9GcR0UFujxUAjA9Hof8s9DOmeK4m92_ewwcgWXOmPUwfaAWWrR4Mkdw">
              <a:hlinkClick r:id="rId13"/>
              <a:extLst>
                <a:ext uri="{FF2B5EF4-FFF2-40B4-BE49-F238E27FC236}">
                  <a16:creationId xmlns:a16="http://schemas.microsoft.com/office/drawing/2014/main" id="{59153985-D7DD-35E3-2F06-59259BE33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502" y="2003810"/>
              <a:ext cx="1020468" cy="6865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0" name="Rectangle à coins arrondis 24">
              <a:extLst>
                <a:ext uri="{FF2B5EF4-FFF2-40B4-BE49-F238E27FC236}">
                  <a16:creationId xmlns:a16="http://schemas.microsoft.com/office/drawing/2014/main" id="{3C68C817-830F-68E9-F203-085DA9D4EACE}"/>
                </a:ext>
              </a:extLst>
            </p:cNvPr>
            <p:cNvSpPr/>
            <p:nvPr/>
          </p:nvSpPr>
          <p:spPr>
            <a:xfrm>
              <a:off x="434493" y="1967922"/>
              <a:ext cx="1794964" cy="1294122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sz="1400"/>
            </a:p>
          </p:txBody>
        </p:sp>
      </p:grpSp>
      <p:sp>
        <p:nvSpPr>
          <p:cNvPr id="34" name="ZoneTexte 20">
            <a:extLst>
              <a:ext uri="{FF2B5EF4-FFF2-40B4-BE49-F238E27FC236}">
                <a16:creationId xmlns:a16="http://schemas.microsoft.com/office/drawing/2014/main" id="{F3F3DFF3-3FE3-6354-2CEF-E4D20F14F257}"/>
              </a:ext>
            </a:extLst>
          </p:cNvPr>
          <p:cNvSpPr txBox="1"/>
          <p:nvPr/>
        </p:nvSpPr>
        <p:spPr>
          <a:xfrm>
            <a:off x="434493" y="1907541"/>
            <a:ext cx="527151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CA" b="1" i="1" dirty="0">
                <a:solidFill>
                  <a:srgbClr val="C00000"/>
                </a:solidFill>
              </a:rPr>
              <a:t>↑</a:t>
            </a:r>
            <a:r>
              <a:rPr lang="fr-CA" b="1" i="1" dirty="0" err="1">
                <a:solidFill>
                  <a:srgbClr val="C00000"/>
                </a:solidFill>
              </a:rPr>
              <a:t>Dietary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             =         ↓ </a:t>
            </a:r>
            <a:r>
              <a:rPr lang="fr-CA" b="1" i="1" dirty="0" err="1">
                <a:solidFill>
                  <a:srgbClr val="C00000"/>
                </a:solidFill>
              </a:rPr>
              <a:t>brain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(glucose)</a:t>
            </a:r>
          </a:p>
        </p:txBody>
      </p:sp>
      <p:pic>
        <p:nvPicPr>
          <p:cNvPr id="5" name="Picture 4" descr="Résultats de recherche d'images pour « gas tank clipart »">
            <a:hlinkClick r:id="rId15"/>
            <a:extLst>
              <a:ext uri="{FF2B5EF4-FFF2-40B4-BE49-F238E27FC236}">
                <a16:creationId xmlns:a16="http://schemas.microsoft.com/office/drawing/2014/main" id="{D3BC4384-4443-8953-90AC-096419A3AF9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7952" r="12991" b="7624"/>
          <a:stretch/>
        </p:blipFill>
        <p:spPr bwMode="auto">
          <a:xfrm>
            <a:off x="4505681" y="4239801"/>
            <a:ext cx="938132" cy="9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48">
            <a:extLst>
              <a:ext uri="{FF2B5EF4-FFF2-40B4-BE49-F238E27FC236}">
                <a16:creationId xmlns:a16="http://schemas.microsoft.com/office/drawing/2014/main" id="{0F376FDA-4975-7BE3-11D7-79810A8E8C23}"/>
              </a:ext>
            </a:extLst>
          </p:cNvPr>
          <p:cNvCxnSpPr>
            <a:cxnSpLocks/>
          </p:cNvCxnSpPr>
          <p:nvPr/>
        </p:nvCxnSpPr>
        <p:spPr>
          <a:xfrm flipV="1">
            <a:off x="4855050" y="3619729"/>
            <a:ext cx="133522" cy="56729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34">
            <a:extLst>
              <a:ext uri="{FF2B5EF4-FFF2-40B4-BE49-F238E27FC236}">
                <a16:creationId xmlns:a16="http://schemas.microsoft.com/office/drawing/2014/main" id="{8A450B57-874D-2A1D-AB5A-EAAECD2506A7}"/>
              </a:ext>
            </a:extLst>
          </p:cNvPr>
          <p:cNvSpPr txBox="1"/>
          <p:nvPr/>
        </p:nvSpPr>
        <p:spPr>
          <a:xfrm>
            <a:off x="3302215" y="5930257"/>
            <a:ext cx="1996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tx2"/>
                </a:solidFill>
              </a:rPr>
              <a:t>② EXERCISE + KETONES</a:t>
            </a:r>
          </a:p>
          <a:p>
            <a:pPr algn="ctr"/>
            <a:r>
              <a:rPr lang="fr-CA" b="1" dirty="0">
                <a:solidFill>
                  <a:schemeClr val="tx2"/>
                </a:solidFill>
              </a:rPr>
              <a:t>(in </a:t>
            </a:r>
            <a:r>
              <a:rPr lang="fr-CA" b="1" dirty="0" err="1">
                <a:solidFill>
                  <a:schemeClr val="tx2"/>
                </a:solidFill>
              </a:rPr>
              <a:t>progress</a:t>
            </a:r>
            <a:r>
              <a:rPr lang="fr-CA" b="1" dirty="0">
                <a:solidFill>
                  <a:schemeClr val="tx2"/>
                </a:solidFill>
              </a:rPr>
              <a:t>) </a:t>
            </a:r>
            <a:r>
              <a:rPr lang="fr-CA" dirty="0">
                <a:solidFill>
                  <a:schemeClr val="tx2"/>
                </a:solidFill>
              </a:rPr>
              <a:t> </a:t>
            </a:r>
          </a:p>
        </p:txBody>
      </p:sp>
      <p:cxnSp>
        <p:nvCxnSpPr>
          <p:cNvPr id="36" name="Connecteur droit avec flèche 48">
            <a:extLst>
              <a:ext uri="{FF2B5EF4-FFF2-40B4-BE49-F238E27FC236}">
                <a16:creationId xmlns:a16="http://schemas.microsoft.com/office/drawing/2014/main" id="{3E6C52B0-E663-FF21-C697-4179AE02FFF5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880186" y="4732332"/>
            <a:ext cx="625495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8">
            <a:extLst>
              <a:ext uri="{FF2B5EF4-FFF2-40B4-BE49-F238E27FC236}">
                <a16:creationId xmlns:a16="http://schemas.microsoft.com/office/drawing/2014/main" id="{B4DACF6B-4707-40AE-6C4E-578245E06B00}"/>
              </a:ext>
            </a:extLst>
          </p:cNvPr>
          <p:cNvCxnSpPr>
            <a:cxnSpLocks/>
          </p:cNvCxnSpPr>
          <p:nvPr/>
        </p:nvCxnSpPr>
        <p:spPr>
          <a:xfrm flipV="1">
            <a:off x="4595608" y="5265784"/>
            <a:ext cx="266392" cy="646069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26">
            <a:extLst>
              <a:ext uri="{FF2B5EF4-FFF2-40B4-BE49-F238E27FC236}">
                <a16:creationId xmlns:a16="http://schemas.microsoft.com/office/drawing/2014/main" id="{21C9A870-64BC-CC2E-D612-93C407880445}"/>
              </a:ext>
            </a:extLst>
          </p:cNvPr>
          <p:cNvSpPr txBox="1"/>
          <p:nvPr/>
        </p:nvSpPr>
        <p:spPr>
          <a:xfrm>
            <a:off x="5780609" y="3477871"/>
            <a:ext cx="204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C00000"/>
                </a:solidFill>
              </a:rPr>
              <a:t>Energy = Memory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200717-3421-E7AE-12A6-E2BB508DF0C3}"/>
              </a:ext>
            </a:extLst>
          </p:cNvPr>
          <p:cNvSpPr txBox="1"/>
          <p:nvPr/>
        </p:nvSpPr>
        <p:spPr>
          <a:xfrm>
            <a:off x="2267744" y="426253"/>
            <a:ext cx="512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err="1"/>
              <a:t>Strategies</a:t>
            </a:r>
            <a:r>
              <a:rPr lang="fr-CA" sz="2400" b="1" dirty="0"/>
              <a:t> to fuel and </a:t>
            </a:r>
            <a:r>
              <a:rPr lang="fr-CA" sz="2400" b="1" dirty="0" err="1"/>
              <a:t>protect</a:t>
            </a:r>
            <a:r>
              <a:rPr lang="fr-CA" sz="2400" b="1" dirty="0"/>
              <a:t> the </a:t>
            </a:r>
            <a:r>
              <a:rPr lang="fr-CA" sz="2400" b="1" dirty="0" err="1"/>
              <a:t>brain</a:t>
            </a:r>
            <a:endParaRPr lang="en-CA" sz="2400" b="1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F58F1D-46FB-A038-5B90-D848B6FB66FE}"/>
              </a:ext>
            </a:extLst>
          </p:cNvPr>
          <p:cNvCxnSpPr/>
          <p:nvPr/>
        </p:nvCxnSpPr>
        <p:spPr>
          <a:xfrm flipH="1">
            <a:off x="5127469" y="2528302"/>
            <a:ext cx="229538" cy="3624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48">
            <a:extLst>
              <a:ext uri="{FF2B5EF4-FFF2-40B4-BE49-F238E27FC236}">
                <a16:creationId xmlns:a16="http://schemas.microsoft.com/office/drawing/2014/main" id="{D51E20A0-3BCF-579B-05EB-F36B7C441180}"/>
              </a:ext>
            </a:extLst>
          </p:cNvPr>
          <p:cNvCxnSpPr>
            <a:cxnSpLocks/>
          </p:cNvCxnSpPr>
          <p:nvPr/>
        </p:nvCxnSpPr>
        <p:spPr>
          <a:xfrm>
            <a:off x="5406496" y="4732332"/>
            <a:ext cx="374113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9">
            <a:extLst>
              <a:ext uri="{FF2B5EF4-FFF2-40B4-BE49-F238E27FC236}">
                <a16:creationId xmlns:a16="http://schemas.microsoft.com/office/drawing/2014/main" id="{0E3D6F07-5544-1B2A-40EC-F909916F7E00}"/>
              </a:ext>
            </a:extLst>
          </p:cNvPr>
          <p:cNvSpPr txBox="1"/>
          <p:nvPr/>
        </p:nvSpPr>
        <p:spPr>
          <a:xfrm>
            <a:off x="1475656" y="1487226"/>
            <a:ext cx="355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One of the main </a:t>
            </a:r>
            <a:r>
              <a:rPr lang="fr-CA" b="1" dirty="0" err="1">
                <a:solidFill>
                  <a:srgbClr val="C00000"/>
                </a:solidFill>
                <a:highlight>
                  <a:srgbClr val="FFFF00"/>
                </a:highlight>
              </a:rPr>
              <a:t>problems</a:t>
            </a:r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 – SUGAR</a:t>
            </a:r>
          </a:p>
        </p:txBody>
      </p:sp>
      <p:grpSp>
        <p:nvGrpSpPr>
          <p:cNvPr id="40" name="Groupe 4">
            <a:extLst>
              <a:ext uri="{FF2B5EF4-FFF2-40B4-BE49-F238E27FC236}">
                <a16:creationId xmlns:a16="http://schemas.microsoft.com/office/drawing/2014/main" id="{0F2279EA-E97F-F245-1932-424A7CF31F41}"/>
              </a:ext>
            </a:extLst>
          </p:cNvPr>
          <p:cNvGrpSpPr/>
          <p:nvPr/>
        </p:nvGrpSpPr>
        <p:grpSpPr>
          <a:xfrm>
            <a:off x="5940153" y="3811811"/>
            <a:ext cx="3001079" cy="3027149"/>
            <a:chOff x="5950544" y="3590643"/>
            <a:chExt cx="3244032" cy="325520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8FB165-6CE1-6664-1D21-7F34E4BB95FA}"/>
                </a:ext>
              </a:extLst>
            </p:cNvPr>
            <p:cNvSpPr/>
            <p:nvPr/>
          </p:nvSpPr>
          <p:spPr>
            <a:xfrm>
              <a:off x="5950544" y="3590643"/>
              <a:ext cx="3151890" cy="32227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44" name="Groupe 31">
              <a:extLst>
                <a:ext uri="{FF2B5EF4-FFF2-40B4-BE49-F238E27FC236}">
                  <a16:creationId xmlns:a16="http://schemas.microsoft.com/office/drawing/2014/main" id="{844B9CAE-A314-1CCD-098D-E1002AD8745A}"/>
                </a:ext>
              </a:extLst>
            </p:cNvPr>
            <p:cNvGrpSpPr/>
            <p:nvPr/>
          </p:nvGrpSpPr>
          <p:grpSpPr>
            <a:xfrm>
              <a:off x="6042605" y="3649899"/>
              <a:ext cx="2952328" cy="1827783"/>
              <a:chOff x="6493344" y="4076036"/>
              <a:chExt cx="2786740" cy="182778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6F9B99-030E-F846-2AD9-87DDF54C27DE}"/>
                  </a:ext>
                </a:extLst>
              </p:cNvPr>
              <p:cNvSpPr/>
              <p:nvPr/>
            </p:nvSpPr>
            <p:spPr>
              <a:xfrm>
                <a:off x="6493344" y="4076036"/>
                <a:ext cx="2786740" cy="182778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8" name="ZoneTexte 14">
                <a:extLst>
                  <a:ext uri="{FF2B5EF4-FFF2-40B4-BE49-F238E27FC236}">
                    <a16:creationId xmlns:a16="http://schemas.microsoft.com/office/drawing/2014/main" id="{9D21D4D6-3CB1-1DD1-67A4-134CE5005BAD}"/>
                  </a:ext>
                </a:extLst>
              </p:cNvPr>
              <p:cNvSpPr txBox="1"/>
              <p:nvPr/>
            </p:nvSpPr>
            <p:spPr>
              <a:xfrm>
                <a:off x="6717674" y="4215224"/>
                <a:ext cx="790848" cy="628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b="1" dirty="0" err="1">
                    <a:solidFill>
                      <a:schemeClr val="bg1"/>
                    </a:solidFill>
                  </a:rPr>
                  <a:t>Before</a:t>
                </a:r>
                <a:r>
                  <a:rPr lang="fr-CA" sz="1600" b="1" dirty="0">
                    <a:solidFill>
                      <a:schemeClr val="bg1"/>
                    </a:solidFill>
                  </a:rPr>
                  <a:t> (</a:t>
                </a:r>
                <a:r>
                  <a:rPr lang="fr-CA" sz="1600" b="1" dirty="0" err="1">
                    <a:solidFill>
                      <a:schemeClr val="bg1"/>
                    </a:solidFill>
                  </a:rPr>
                  <a:t>low</a:t>
                </a:r>
                <a:r>
                  <a:rPr lang="fr-CA" sz="1600" b="1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  <p:sp>
            <p:nvSpPr>
              <p:cNvPr id="49" name="ZoneTexte 40">
                <a:extLst>
                  <a:ext uri="{FF2B5EF4-FFF2-40B4-BE49-F238E27FC236}">
                    <a16:creationId xmlns:a16="http://schemas.microsoft.com/office/drawing/2014/main" id="{9EEBDC14-CAA8-4328-3A96-C969D0C63B8E}"/>
                  </a:ext>
                </a:extLst>
              </p:cNvPr>
              <p:cNvSpPr txBox="1"/>
              <p:nvPr/>
            </p:nvSpPr>
            <p:spPr>
              <a:xfrm>
                <a:off x="6651290" y="5226257"/>
                <a:ext cx="874211" cy="628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b="1" dirty="0" err="1">
                    <a:solidFill>
                      <a:schemeClr val="bg1"/>
                    </a:solidFill>
                  </a:rPr>
                  <a:t>After</a:t>
                </a:r>
                <a:endParaRPr lang="fr-CA" sz="16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fr-CA" sz="1600" b="1" dirty="0">
                    <a:solidFill>
                      <a:schemeClr val="bg1"/>
                    </a:solidFill>
                  </a:rPr>
                  <a:t>(</a:t>
                </a:r>
                <a:r>
                  <a:rPr lang="fr-CA" sz="1600" b="1" dirty="0" err="1">
                    <a:solidFill>
                      <a:schemeClr val="bg1"/>
                    </a:solidFill>
                  </a:rPr>
                  <a:t>better</a:t>
                </a:r>
                <a:r>
                  <a:rPr lang="fr-CA" sz="1600" b="1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  <p:pic>
            <p:nvPicPr>
              <p:cNvPr id="50" name="Picture 5">
                <a:extLst>
                  <a:ext uri="{FF2B5EF4-FFF2-40B4-BE49-F238E27FC236}">
                    <a16:creationId xmlns:a16="http://schemas.microsoft.com/office/drawing/2014/main" id="{07A66911-B865-5FDC-5A05-C574F9473C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28"/>
              <a:stretch/>
            </p:blipFill>
            <p:spPr bwMode="auto">
              <a:xfrm>
                <a:off x="7533406" y="4115380"/>
                <a:ext cx="1224136" cy="1760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D3240E8-4BF5-630B-7CB1-4902FB96F4F3}"/>
                  </a:ext>
                </a:extLst>
              </p:cNvPr>
              <p:cNvSpPr/>
              <p:nvPr/>
            </p:nvSpPr>
            <p:spPr>
              <a:xfrm rot="10800000">
                <a:off x="8917311" y="4224592"/>
                <a:ext cx="207590" cy="1511519"/>
              </a:xfrm>
              <a:prstGeom prst="rect">
                <a:avLst/>
              </a:prstGeom>
              <a:gradFill>
                <a:gsLst>
                  <a:gs pos="1000">
                    <a:srgbClr val="FF0000"/>
                  </a:gs>
                  <a:gs pos="76000">
                    <a:srgbClr val="00B0F0"/>
                  </a:gs>
                  <a:gs pos="60000">
                    <a:srgbClr val="00B050"/>
                  </a:gs>
                  <a:gs pos="44000">
                    <a:srgbClr val="FFFF00"/>
                  </a:gs>
                  <a:gs pos="26000">
                    <a:srgbClr val="FF9900"/>
                  </a:gs>
                  <a:gs pos="82000">
                    <a:srgbClr val="7030A0"/>
                  </a:gs>
                  <a:gs pos="98000">
                    <a:srgbClr val="00206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200"/>
              </a:p>
            </p:txBody>
          </p:sp>
        </p:grpSp>
        <p:sp>
          <p:nvSpPr>
            <p:cNvPr id="46" name="ZoneTexte 17">
              <a:extLst>
                <a:ext uri="{FF2B5EF4-FFF2-40B4-BE49-F238E27FC236}">
                  <a16:creationId xmlns:a16="http://schemas.microsoft.com/office/drawing/2014/main" id="{76AB1CD1-8E1D-4CDD-ED81-6D3C37CBF634}"/>
                </a:ext>
              </a:extLst>
            </p:cNvPr>
            <p:cNvSpPr txBox="1"/>
            <p:nvPr/>
          </p:nvSpPr>
          <p:spPr>
            <a:xfrm>
              <a:off x="5990729" y="5472348"/>
              <a:ext cx="3203847" cy="1373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  <a:sym typeface="Wingdings"/>
                </a:rPr>
                <a:t> </a:t>
              </a:r>
              <a:r>
                <a:rPr lang="fr-CA" b="1" dirty="0" err="1">
                  <a:solidFill>
                    <a:schemeClr val="accent4">
                      <a:lumMod val="75000"/>
                    </a:schemeClr>
                  </a:solidFill>
                  <a:sym typeface="Wingdings"/>
                </a:rPr>
                <a:t>brain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  <a:sym typeface="Wingdings"/>
                </a:rPr>
                <a:t> energy. 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  <a:sym typeface="Wingdings"/>
                </a:rPr>
                <a:t>  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</a:rPr>
                <a:t>cognitive performance in relation to </a:t>
              </a:r>
              <a:r>
                <a:rPr lang="fr-CA" b="1" dirty="0" err="1">
                  <a:solidFill>
                    <a:schemeClr val="accent4">
                      <a:lumMod val="75000"/>
                    </a:schemeClr>
                  </a:solidFill>
                </a:rPr>
                <a:t>brain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fr-CA" b="1" dirty="0" err="1">
                  <a:solidFill>
                    <a:schemeClr val="accent4">
                      <a:lumMod val="75000"/>
                    </a:schemeClr>
                  </a:solidFill>
                </a:rPr>
                <a:t>ketone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fr-CA" b="1" dirty="0" err="1">
                  <a:solidFill>
                    <a:schemeClr val="accent4">
                      <a:lumMod val="75000"/>
                    </a:schemeClr>
                  </a:solidFill>
                </a:rPr>
                <a:t>uptake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52" name="ZoneTexte 9">
            <a:extLst>
              <a:ext uri="{FF2B5EF4-FFF2-40B4-BE49-F238E27FC236}">
                <a16:creationId xmlns:a16="http://schemas.microsoft.com/office/drawing/2014/main" id="{4F5210E8-3BD3-25A2-F4E2-31499CC6D2FB}"/>
              </a:ext>
            </a:extLst>
          </p:cNvPr>
          <p:cNvSpPr txBox="1"/>
          <p:nvPr/>
        </p:nvSpPr>
        <p:spPr>
          <a:xfrm>
            <a:off x="2051720" y="3892986"/>
            <a:ext cx="267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EMERGING SOLUTIONS </a:t>
            </a:r>
            <a:r>
              <a:rPr lang="fr-CA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53" name="ZoneTexte 34">
            <a:extLst>
              <a:ext uri="{FF2B5EF4-FFF2-40B4-BE49-F238E27FC236}">
                <a16:creationId xmlns:a16="http://schemas.microsoft.com/office/drawing/2014/main" id="{D1DE86E7-5DF1-42C0-B271-EC3D76F8C35F}"/>
              </a:ext>
            </a:extLst>
          </p:cNvPr>
          <p:cNvSpPr txBox="1"/>
          <p:nvPr/>
        </p:nvSpPr>
        <p:spPr>
          <a:xfrm>
            <a:off x="2287419" y="4377190"/>
            <a:ext cx="199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tx2"/>
                </a:solidFill>
              </a:rPr>
              <a:t>① KETONES </a:t>
            </a:r>
            <a:r>
              <a:rPr lang="fr-CA" dirty="0">
                <a:solidFill>
                  <a:schemeClr val="tx2"/>
                </a:solidFill>
              </a:rPr>
              <a:t> </a:t>
            </a:r>
          </a:p>
          <a:p>
            <a:r>
              <a:rPr lang="fr-CA" b="1" dirty="0" err="1">
                <a:solidFill>
                  <a:schemeClr val="tx2"/>
                </a:solidFill>
              </a:rPr>
              <a:t>Alternate</a:t>
            </a:r>
            <a:r>
              <a:rPr lang="fr-CA" b="1" dirty="0">
                <a:solidFill>
                  <a:schemeClr val="tx2"/>
                </a:solidFill>
              </a:rPr>
              <a:t> fuel</a:t>
            </a:r>
          </a:p>
        </p:txBody>
      </p:sp>
      <p:grpSp>
        <p:nvGrpSpPr>
          <p:cNvPr id="54" name="Groupe 42">
            <a:extLst>
              <a:ext uri="{FF2B5EF4-FFF2-40B4-BE49-F238E27FC236}">
                <a16:creationId xmlns:a16="http://schemas.microsoft.com/office/drawing/2014/main" id="{75D4F567-B827-4861-330C-0CA8115F9A87}"/>
              </a:ext>
            </a:extLst>
          </p:cNvPr>
          <p:cNvGrpSpPr/>
          <p:nvPr/>
        </p:nvGrpSpPr>
        <p:grpSpPr>
          <a:xfrm>
            <a:off x="378872" y="4291786"/>
            <a:ext cx="1967755" cy="1297454"/>
            <a:chOff x="444005" y="4579818"/>
            <a:chExt cx="1967755" cy="1297454"/>
          </a:xfrm>
        </p:grpSpPr>
        <p:pic>
          <p:nvPicPr>
            <p:cNvPr id="55" name="Picture 2" descr="http://techandburgers.com/wp-content/uploads/2015/07/a120.jpg">
              <a:hlinkClick r:id="rId18"/>
              <a:extLst>
                <a:ext uri="{FF2B5EF4-FFF2-40B4-BE49-F238E27FC236}">
                  <a16:creationId xmlns:a16="http://schemas.microsoft.com/office/drawing/2014/main" id="{A3DDF08D-B7E7-4374-FB28-F6694EDDE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72" y="4579818"/>
              <a:ext cx="1332148" cy="793398"/>
            </a:xfrm>
            <a:prstGeom prst="round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ZoneTexte 18">
              <a:extLst>
                <a:ext uri="{FF2B5EF4-FFF2-40B4-BE49-F238E27FC236}">
                  <a16:creationId xmlns:a16="http://schemas.microsoft.com/office/drawing/2014/main" id="{5ED396DC-DE2E-974C-4F35-D9E279BEFF8B}"/>
                </a:ext>
              </a:extLst>
            </p:cNvPr>
            <p:cNvSpPr txBox="1"/>
            <p:nvPr/>
          </p:nvSpPr>
          <p:spPr>
            <a:xfrm>
              <a:off x="467831" y="5354052"/>
              <a:ext cx="19439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i="1" dirty="0">
                  <a:solidFill>
                    <a:schemeClr val="tx2"/>
                  </a:solidFill>
                </a:rPr>
                <a:t>MCT- medium </a:t>
              </a:r>
              <a:r>
                <a:rPr lang="fr-CA" sz="1400" i="1" dirty="0" err="1">
                  <a:solidFill>
                    <a:schemeClr val="tx2"/>
                  </a:solidFill>
                </a:rPr>
                <a:t>chain</a:t>
              </a:r>
              <a:r>
                <a:rPr lang="fr-CA" sz="1400" i="1" dirty="0">
                  <a:solidFill>
                    <a:schemeClr val="tx2"/>
                  </a:solidFill>
                </a:rPr>
                <a:t> </a:t>
              </a:r>
              <a:r>
                <a:rPr lang="fr-CA" sz="1400" i="1" dirty="0" err="1">
                  <a:solidFill>
                    <a:schemeClr val="tx2"/>
                  </a:solidFill>
                </a:rPr>
                <a:t>triglyceride</a:t>
              </a:r>
              <a:r>
                <a:rPr lang="fr-CA" sz="1400" i="1" dirty="0">
                  <a:solidFill>
                    <a:schemeClr val="tx2"/>
                  </a:solidFill>
                </a:rPr>
                <a:t> </a:t>
              </a:r>
              <a:r>
                <a:rPr lang="fr-CA" sz="1400" i="1" dirty="0" err="1">
                  <a:solidFill>
                    <a:schemeClr val="tx2"/>
                  </a:solidFill>
                </a:rPr>
                <a:t>oil</a:t>
              </a:r>
              <a:endParaRPr lang="fr-CA" sz="1400" i="1" dirty="0">
                <a:solidFill>
                  <a:schemeClr val="tx2"/>
                </a:solidFill>
              </a:endParaRPr>
            </a:p>
          </p:txBody>
        </p:sp>
        <p:sp>
          <p:nvSpPr>
            <p:cNvPr id="57" name="Rectangle à coins arrondis 28">
              <a:extLst>
                <a:ext uri="{FF2B5EF4-FFF2-40B4-BE49-F238E27FC236}">
                  <a16:creationId xmlns:a16="http://schemas.microsoft.com/office/drawing/2014/main" id="{4CE3834B-3CCE-E3A7-8F78-1762A22733D8}"/>
                </a:ext>
              </a:extLst>
            </p:cNvPr>
            <p:cNvSpPr/>
            <p:nvPr/>
          </p:nvSpPr>
          <p:spPr>
            <a:xfrm>
              <a:off x="444005" y="4581272"/>
              <a:ext cx="1930581" cy="1296000"/>
            </a:xfrm>
            <a:prstGeom prst="round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sz="1200"/>
            </a:p>
          </p:txBody>
        </p:sp>
      </p:grpSp>
    </p:spTree>
    <p:extLst>
      <p:ext uri="{BB962C8B-B14F-4D97-AF65-F5344CB8AC3E}">
        <p14:creationId xmlns:p14="http://schemas.microsoft.com/office/powerpoint/2010/main" val="233384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620253-801A-AB85-9CA8-4F5CBC6CD624}"/>
              </a:ext>
            </a:extLst>
          </p:cNvPr>
          <p:cNvSpPr txBox="1"/>
          <p:nvPr/>
        </p:nvSpPr>
        <p:spPr>
          <a:xfrm>
            <a:off x="1522129" y="1196752"/>
            <a:ext cx="60997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 err="1"/>
              <a:t>Disclosures</a:t>
            </a:r>
            <a:endParaRPr lang="fr-CA" sz="2400" b="1" dirty="0"/>
          </a:p>
          <a:p>
            <a:pPr algn="ctr"/>
            <a:endParaRPr lang="fr-CA" sz="2400" b="1" dirty="0"/>
          </a:p>
          <a:p>
            <a:pPr algn="ctr"/>
            <a:endParaRPr lang="fr-CA" sz="2400" dirty="0"/>
          </a:p>
          <a:p>
            <a:pPr algn="ctr"/>
            <a:r>
              <a:rPr lang="fr-CA" sz="2400" dirty="0" err="1"/>
              <a:t>Government</a:t>
            </a:r>
            <a:r>
              <a:rPr lang="fr-CA" sz="2400" dirty="0"/>
              <a:t> </a:t>
            </a:r>
            <a:r>
              <a:rPr lang="fr-CA" sz="2400" dirty="0" err="1"/>
              <a:t>funding</a:t>
            </a:r>
            <a:endParaRPr lang="fr-CA" sz="2400" dirty="0"/>
          </a:p>
          <a:p>
            <a:pPr algn="ctr"/>
            <a:endParaRPr lang="fr-CA" sz="2400" dirty="0"/>
          </a:p>
          <a:p>
            <a:pPr algn="ctr"/>
            <a:r>
              <a:rPr lang="fr-CA" sz="2400" dirty="0" err="1"/>
              <a:t>Private</a:t>
            </a:r>
            <a:r>
              <a:rPr lang="fr-CA" sz="2400" dirty="0"/>
              <a:t> donations</a:t>
            </a:r>
          </a:p>
          <a:p>
            <a:pPr algn="ctr"/>
            <a:endParaRPr lang="fr-CA" sz="2400" dirty="0"/>
          </a:p>
          <a:p>
            <a:pPr algn="ctr"/>
            <a:r>
              <a:rPr lang="fr-CA" sz="2400" dirty="0"/>
              <a:t>Corporations</a:t>
            </a:r>
          </a:p>
          <a:p>
            <a:pPr algn="ctr"/>
            <a:r>
              <a:rPr lang="fr-CA" sz="2400" dirty="0"/>
              <a:t>(Nestlé Health Science, Abbott, Cerecin, Cargill)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7855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92BFBA-8291-AD2D-71F3-583A6F7D5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21" y="2499413"/>
            <a:ext cx="3820785" cy="2653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1BC33-FCDB-79EF-42CD-0F07FCC1B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986" y="1288402"/>
            <a:ext cx="2807791" cy="410714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C4DB473C-6289-2B41-8551-7E5B37945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9" y="44624"/>
            <a:ext cx="89791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fr-FR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Mild-moderate exercise triples brain ketone uptake in Alzheimer’s disease</a:t>
            </a:r>
            <a:endParaRPr lang="en-CA" altLang="en-US" sz="28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FBA4C474-A1A2-B6B1-9E07-7CAAA586A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2" y="1570559"/>
            <a:ext cx="55023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N=10, 4 km/h, 3 times/wk, 12 wk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en-US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(Castellano et al. J </a:t>
            </a:r>
            <a:r>
              <a:rPr lang="fr-CA" altLang="en-US" sz="18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Alz</a:t>
            </a:r>
            <a:r>
              <a:rPr lang="fr-CA" altLang="en-US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Disease, 2017)</a:t>
            </a:r>
            <a:endParaRPr lang="en-CA" altLang="en-US" sz="1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79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85D4C-4E1F-F096-52F0-5840E8A9F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DB6284C-756B-EFB0-5116-7AE14FA6401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 flipV="1">
            <a:off x="5940153" y="3038275"/>
            <a:ext cx="1665992" cy="3301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Résultats de recherche d'images pour « circle arrow clipart »">
            <a:hlinkClick r:id="rId6"/>
            <a:extLst>
              <a:ext uri="{FF2B5EF4-FFF2-40B4-BE49-F238E27FC236}">
                <a16:creationId xmlns:a16="http://schemas.microsoft.com/office/drawing/2014/main" id="{752DE45C-7FF9-6456-AB7F-DEB5F7160A7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005">
            <a:off x="6270661" y="2504735"/>
            <a:ext cx="1006272" cy="10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5F2E78F1-6436-D6B4-14A7-36BA62164D82}"/>
              </a:ext>
            </a:extLst>
          </p:cNvPr>
          <p:cNvGrpSpPr/>
          <p:nvPr/>
        </p:nvGrpSpPr>
        <p:grpSpPr>
          <a:xfrm>
            <a:off x="4580173" y="2254724"/>
            <a:ext cx="1219705" cy="1371166"/>
            <a:chOff x="6871339" y="2426685"/>
            <a:chExt cx="2232248" cy="2441521"/>
          </a:xfrm>
        </p:grpSpPr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06D44CD1-D62E-27D0-1263-372CC6E55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339" y="2426685"/>
              <a:ext cx="2232248" cy="244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0370211C-4790-33FC-CA31-529474B23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166" y="2748008"/>
              <a:ext cx="1609617" cy="785726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8F9BA54D-F878-EC6A-5C94-604DA08CD437}"/>
              </a:ext>
            </a:extLst>
          </p:cNvPr>
          <p:cNvSpPr txBox="1"/>
          <p:nvPr/>
        </p:nvSpPr>
        <p:spPr>
          <a:xfrm>
            <a:off x="6016218" y="20614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</a:rPr>
              <a:t>A </a:t>
            </a:r>
            <a:r>
              <a:rPr lang="fr-CA" b="1" dirty="0" err="1">
                <a:solidFill>
                  <a:srgbClr val="C00000"/>
                </a:solidFill>
              </a:rPr>
              <a:t>vicious</a:t>
            </a:r>
            <a:r>
              <a:rPr lang="fr-CA" b="1" dirty="0">
                <a:solidFill>
                  <a:srgbClr val="C00000"/>
                </a:solidFill>
              </a:rPr>
              <a:t> cycle</a:t>
            </a:r>
          </a:p>
        </p:txBody>
      </p:sp>
      <p:pic>
        <p:nvPicPr>
          <p:cNvPr id="1028" name="Picture 4" descr="RÃ©sultats de recherche d'images pour Â«Â head memory clipartÂ Â»">
            <a:extLst>
              <a:ext uri="{FF2B5EF4-FFF2-40B4-BE49-F238E27FC236}">
                <a16:creationId xmlns:a16="http://schemas.microsoft.com/office/drawing/2014/main" id="{71EE2C50-433A-A63E-0653-495882949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2"/>
          <a:stretch/>
        </p:blipFill>
        <p:spPr bwMode="auto">
          <a:xfrm>
            <a:off x="7746420" y="1817440"/>
            <a:ext cx="1434092" cy="18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48">
            <a:extLst>
              <a:ext uri="{FF2B5EF4-FFF2-40B4-BE49-F238E27FC236}">
                <a16:creationId xmlns:a16="http://schemas.microsoft.com/office/drawing/2014/main" id="{070258A0-9FF8-40E6-8BD2-74D5001C1AC5}"/>
              </a:ext>
            </a:extLst>
          </p:cNvPr>
          <p:cNvCxnSpPr/>
          <p:nvPr/>
        </p:nvCxnSpPr>
        <p:spPr>
          <a:xfrm>
            <a:off x="2374587" y="3041576"/>
            <a:ext cx="213469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e 43">
            <a:extLst>
              <a:ext uri="{FF2B5EF4-FFF2-40B4-BE49-F238E27FC236}">
                <a16:creationId xmlns:a16="http://schemas.microsoft.com/office/drawing/2014/main" id="{183C998D-46E4-6ED6-867F-5889C04DF7DF}"/>
              </a:ext>
            </a:extLst>
          </p:cNvPr>
          <p:cNvGrpSpPr/>
          <p:nvPr/>
        </p:nvGrpSpPr>
        <p:grpSpPr>
          <a:xfrm>
            <a:off x="305458" y="2417220"/>
            <a:ext cx="4138257" cy="1294122"/>
            <a:chOff x="434493" y="1967922"/>
            <a:chExt cx="3796027" cy="1294122"/>
          </a:xfrm>
        </p:grpSpPr>
        <p:sp>
          <p:nvSpPr>
            <p:cNvPr id="20" name="ZoneTexte 20">
              <a:extLst>
                <a:ext uri="{FF2B5EF4-FFF2-40B4-BE49-F238E27FC236}">
                  <a16:creationId xmlns:a16="http://schemas.microsoft.com/office/drawing/2014/main" id="{2C1C91FF-0140-BFA5-A0A7-062BF1125251}"/>
                </a:ext>
              </a:extLst>
            </p:cNvPr>
            <p:cNvSpPr txBox="1"/>
            <p:nvPr/>
          </p:nvSpPr>
          <p:spPr>
            <a:xfrm>
              <a:off x="2283977" y="2106613"/>
              <a:ext cx="194654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2000" b="1" i="1" dirty="0" err="1">
                  <a:solidFill>
                    <a:srgbClr val="C00000"/>
                  </a:solidFill>
                </a:rPr>
                <a:t>Too</a:t>
              </a:r>
              <a:r>
                <a:rPr lang="fr-CA" sz="2000" b="1" i="1" dirty="0">
                  <a:solidFill>
                    <a:srgbClr val="C00000"/>
                  </a:solidFill>
                </a:rPr>
                <a:t>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much</a:t>
              </a:r>
              <a:r>
                <a:rPr lang="fr-CA" sz="2000" b="1" i="1" dirty="0">
                  <a:solidFill>
                    <a:srgbClr val="C00000"/>
                  </a:solidFill>
                </a:rPr>
                <a:t> = </a:t>
              </a:r>
            </a:p>
            <a:p>
              <a:pPr algn="ctr"/>
              <a:endParaRPr lang="fr-CA" sz="2000" b="1" i="1" dirty="0">
                <a:solidFill>
                  <a:srgbClr val="C00000"/>
                </a:solidFill>
              </a:endParaRPr>
            </a:p>
            <a:p>
              <a:pPr algn="r"/>
              <a:r>
                <a:rPr lang="fr-CA" sz="2000" b="1" i="1" dirty="0">
                  <a:solidFill>
                    <a:srgbClr val="C00000"/>
                  </a:solidFill>
                </a:rPr>
                <a:t>Not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enough</a:t>
              </a:r>
              <a:r>
                <a:rPr lang="fr-CA" sz="2000" b="1" i="1" dirty="0">
                  <a:solidFill>
                    <a:srgbClr val="C00000"/>
                  </a:solidFill>
                </a:rPr>
                <a:t> !</a:t>
              </a:r>
            </a:p>
          </p:txBody>
        </p:sp>
        <p:pic>
          <p:nvPicPr>
            <p:cNvPr id="22" name="Picture 4" descr="http://images.sodahead.com/polls/002184097/33871975_sugar1_answer_1_xlarge.jpeg">
              <a:hlinkClick r:id="rId11"/>
              <a:extLst>
                <a:ext uri="{FF2B5EF4-FFF2-40B4-BE49-F238E27FC236}">
                  <a16:creationId xmlns:a16="http://schemas.microsoft.com/office/drawing/2014/main" id="{B260D2D8-FE43-2CE9-D4AC-75EF5855F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567" y="2412701"/>
              <a:ext cx="974550" cy="81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s://encrypted-tbn1.gstatic.com/images?q=tbn:ANd9GcR0UFujxUAjA9Hof8s9DOmeK4m92_ewwcgWXOmPUwfaAWWrR4Mkdw">
              <a:hlinkClick r:id="rId13"/>
              <a:extLst>
                <a:ext uri="{FF2B5EF4-FFF2-40B4-BE49-F238E27FC236}">
                  <a16:creationId xmlns:a16="http://schemas.microsoft.com/office/drawing/2014/main" id="{C25168ED-A56C-0E1B-0184-B5861F308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502" y="2003810"/>
              <a:ext cx="1020468" cy="6865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0" name="Rectangle à coins arrondis 24">
              <a:extLst>
                <a:ext uri="{FF2B5EF4-FFF2-40B4-BE49-F238E27FC236}">
                  <a16:creationId xmlns:a16="http://schemas.microsoft.com/office/drawing/2014/main" id="{A44A41CF-1946-D9F8-3884-2C9558E28E72}"/>
                </a:ext>
              </a:extLst>
            </p:cNvPr>
            <p:cNvSpPr/>
            <p:nvPr/>
          </p:nvSpPr>
          <p:spPr>
            <a:xfrm>
              <a:off x="434493" y="1967922"/>
              <a:ext cx="1794964" cy="1294122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sz="1400"/>
            </a:p>
          </p:txBody>
        </p:sp>
      </p:grpSp>
      <p:sp>
        <p:nvSpPr>
          <p:cNvPr id="34" name="ZoneTexte 20">
            <a:extLst>
              <a:ext uri="{FF2B5EF4-FFF2-40B4-BE49-F238E27FC236}">
                <a16:creationId xmlns:a16="http://schemas.microsoft.com/office/drawing/2014/main" id="{28598ADC-EFF6-B654-7BD6-81B761C63DA5}"/>
              </a:ext>
            </a:extLst>
          </p:cNvPr>
          <p:cNvSpPr txBox="1"/>
          <p:nvPr/>
        </p:nvSpPr>
        <p:spPr>
          <a:xfrm>
            <a:off x="434493" y="1907541"/>
            <a:ext cx="527151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CA" b="1" i="1" dirty="0">
                <a:solidFill>
                  <a:srgbClr val="C00000"/>
                </a:solidFill>
              </a:rPr>
              <a:t>↑</a:t>
            </a:r>
            <a:r>
              <a:rPr lang="fr-CA" b="1" i="1" dirty="0" err="1">
                <a:solidFill>
                  <a:srgbClr val="C00000"/>
                </a:solidFill>
              </a:rPr>
              <a:t>Dietary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             =         ↓ </a:t>
            </a:r>
            <a:r>
              <a:rPr lang="fr-CA" b="1" i="1" dirty="0" err="1">
                <a:solidFill>
                  <a:srgbClr val="C00000"/>
                </a:solidFill>
              </a:rPr>
              <a:t>brain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(glucose)</a:t>
            </a:r>
          </a:p>
        </p:txBody>
      </p:sp>
      <p:pic>
        <p:nvPicPr>
          <p:cNvPr id="5" name="Picture 4" descr="Résultats de recherche d'images pour « gas tank clipart »">
            <a:hlinkClick r:id="rId15"/>
            <a:extLst>
              <a:ext uri="{FF2B5EF4-FFF2-40B4-BE49-F238E27FC236}">
                <a16:creationId xmlns:a16="http://schemas.microsoft.com/office/drawing/2014/main" id="{69A1C702-3DC7-1051-55A7-595B7B070D4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7952" r="12991" b="7624"/>
          <a:stretch/>
        </p:blipFill>
        <p:spPr bwMode="auto">
          <a:xfrm>
            <a:off x="4505681" y="4239801"/>
            <a:ext cx="938132" cy="9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34">
            <a:extLst>
              <a:ext uri="{FF2B5EF4-FFF2-40B4-BE49-F238E27FC236}">
                <a16:creationId xmlns:a16="http://schemas.microsoft.com/office/drawing/2014/main" id="{C71620EF-019D-0165-BEA2-8C032100655F}"/>
              </a:ext>
            </a:extLst>
          </p:cNvPr>
          <p:cNvSpPr txBox="1"/>
          <p:nvPr/>
        </p:nvSpPr>
        <p:spPr>
          <a:xfrm>
            <a:off x="2287419" y="4377190"/>
            <a:ext cx="199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tx2"/>
                </a:solidFill>
              </a:rPr>
              <a:t>① KETONES </a:t>
            </a:r>
            <a:r>
              <a:rPr lang="fr-CA" dirty="0">
                <a:solidFill>
                  <a:schemeClr val="tx2"/>
                </a:solidFill>
              </a:rPr>
              <a:t> </a:t>
            </a:r>
          </a:p>
          <a:p>
            <a:r>
              <a:rPr lang="fr-CA" b="1" dirty="0" err="1">
                <a:solidFill>
                  <a:schemeClr val="tx2"/>
                </a:solidFill>
              </a:rPr>
              <a:t>Alternate</a:t>
            </a:r>
            <a:r>
              <a:rPr lang="fr-CA" b="1" dirty="0">
                <a:solidFill>
                  <a:schemeClr val="tx2"/>
                </a:solidFill>
              </a:rPr>
              <a:t> fuel</a:t>
            </a:r>
          </a:p>
        </p:txBody>
      </p:sp>
      <p:cxnSp>
        <p:nvCxnSpPr>
          <p:cNvPr id="12" name="Connecteur droit avec flèche 48">
            <a:extLst>
              <a:ext uri="{FF2B5EF4-FFF2-40B4-BE49-F238E27FC236}">
                <a16:creationId xmlns:a16="http://schemas.microsoft.com/office/drawing/2014/main" id="{B75ED1A7-3BF4-D7C4-633A-C7A667AF3C5C}"/>
              </a:ext>
            </a:extLst>
          </p:cNvPr>
          <p:cNvCxnSpPr>
            <a:cxnSpLocks/>
          </p:cNvCxnSpPr>
          <p:nvPr/>
        </p:nvCxnSpPr>
        <p:spPr>
          <a:xfrm flipV="1">
            <a:off x="4855050" y="3619729"/>
            <a:ext cx="133522" cy="56729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e 42">
            <a:extLst>
              <a:ext uri="{FF2B5EF4-FFF2-40B4-BE49-F238E27FC236}">
                <a16:creationId xmlns:a16="http://schemas.microsoft.com/office/drawing/2014/main" id="{AE7CAFD1-685C-EDDA-1783-392E6E74D89C}"/>
              </a:ext>
            </a:extLst>
          </p:cNvPr>
          <p:cNvGrpSpPr/>
          <p:nvPr/>
        </p:nvGrpSpPr>
        <p:grpSpPr>
          <a:xfrm>
            <a:off x="378872" y="4291786"/>
            <a:ext cx="1967755" cy="1297454"/>
            <a:chOff x="444005" y="4579818"/>
            <a:chExt cx="1967755" cy="1297454"/>
          </a:xfrm>
        </p:grpSpPr>
        <p:pic>
          <p:nvPicPr>
            <p:cNvPr id="6" name="Picture 2" descr="http://techandburgers.com/wp-content/uploads/2015/07/a120.jpg">
              <a:hlinkClick r:id="rId17"/>
              <a:extLst>
                <a:ext uri="{FF2B5EF4-FFF2-40B4-BE49-F238E27FC236}">
                  <a16:creationId xmlns:a16="http://schemas.microsoft.com/office/drawing/2014/main" id="{D07EE9EB-023C-89E9-4209-53033D48A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72" y="4579818"/>
              <a:ext cx="1332148" cy="793398"/>
            </a:xfrm>
            <a:prstGeom prst="round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8">
              <a:extLst>
                <a:ext uri="{FF2B5EF4-FFF2-40B4-BE49-F238E27FC236}">
                  <a16:creationId xmlns:a16="http://schemas.microsoft.com/office/drawing/2014/main" id="{F0DDF2B9-D434-3F24-D8B8-B748196A0A59}"/>
                </a:ext>
              </a:extLst>
            </p:cNvPr>
            <p:cNvSpPr txBox="1"/>
            <p:nvPr/>
          </p:nvSpPr>
          <p:spPr>
            <a:xfrm>
              <a:off x="467831" y="5354052"/>
              <a:ext cx="19439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i="1" dirty="0">
                  <a:solidFill>
                    <a:schemeClr val="tx2"/>
                  </a:solidFill>
                </a:rPr>
                <a:t>MCT- medium </a:t>
              </a:r>
              <a:r>
                <a:rPr lang="fr-CA" sz="1400" i="1" dirty="0" err="1">
                  <a:solidFill>
                    <a:schemeClr val="tx2"/>
                  </a:solidFill>
                </a:rPr>
                <a:t>chain</a:t>
              </a:r>
              <a:r>
                <a:rPr lang="fr-CA" sz="1400" i="1" dirty="0">
                  <a:solidFill>
                    <a:schemeClr val="tx2"/>
                  </a:solidFill>
                </a:rPr>
                <a:t> </a:t>
              </a:r>
              <a:r>
                <a:rPr lang="fr-CA" sz="1400" i="1" dirty="0" err="1">
                  <a:solidFill>
                    <a:schemeClr val="tx2"/>
                  </a:solidFill>
                </a:rPr>
                <a:t>triglyceride</a:t>
              </a:r>
              <a:r>
                <a:rPr lang="fr-CA" sz="1400" i="1" dirty="0">
                  <a:solidFill>
                    <a:schemeClr val="tx2"/>
                  </a:solidFill>
                </a:rPr>
                <a:t> </a:t>
              </a:r>
              <a:r>
                <a:rPr lang="fr-CA" sz="1400" i="1" dirty="0" err="1">
                  <a:solidFill>
                    <a:schemeClr val="tx2"/>
                  </a:solidFill>
                </a:rPr>
                <a:t>oil</a:t>
              </a:r>
              <a:endParaRPr lang="fr-CA" sz="1400" i="1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à coins arrondis 28">
              <a:extLst>
                <a:ext uri="{FF2B5EF4-FFF2-40B4-BE49-F238E27FC236}">
                  <a16:creationId xmlns:a16="http://schemas.microsoft.com/office/drawing/2014/main" id="{E48089AC-F933-54E3-AE53-5AA966A38353}"/>
                </a:ext>
              </a:extLst>
            </p:cNvPr>
            <p:cNvSpPr/>
            <p:nvPr/>
          </p:nvSpPr>
          <p:spPr>
            <a:xfrm>
              <a:off x="444005" y="4581272"/>
              <a:ext cx="1930581" cy="1296000"/>
            </a:xfrm>
            <a:prstGeom prst="round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sz="1200"/>
            </a:p>
          </p:txBody>
        </p:sp>
      </p:grpSp>
      <p:grpSp>
        <p:nvGrpSpPr>
          <p:cNvPr id="15" name="Groupe 4">
            <a:extLst>
              <a:ext uri="{FF2B5EF4-FFF2-40B4-BE49-F238E27FC236}">
                <a16:creationId xmlns:a16="http://schemas.microsoft.com/office/drawing/2014/main" id="{BE05038F-7986-9CB5-E763-B5B4B3D63EC8}"/>
              </a:ext>
            </a:extLst>
          </p:cNvPr>
          <p:cNvGrpSpPr/>
          <p:nvPr/>
        </p:nvGrpSpPr>
        <p:grpSpPr>
          <a:xfrm>
            <a:off x="5940153" y="3811811"/>
            <a:ext cx="3001079" cy="3027149"/>
            <a:chOff x="5950544" y="3590643"/>
            <a:chExt cx="3244032" cy="32552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7DD682-4D0A-A3B9-85F9-03FEA34E795E}"/>
                </a:ext>
              </a:extLst>
            </p:cNvPr>
            <p:cNvSpPr/>
            <p:nvPr/>
          </p:nvSpPr>
          <p:spPr>
            <a:xfrm>
              <a:off x="5950544" y="3590643"/>
              <a:ext cx="3151890" cy="32227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18" name="Groupe 31">
              <a:extLst>
                <a:ext uri="{FF2B5EF4-FFF2-40B4-BE49-F238E27FC236}">
                  <a16:creationId xmlns:a16="http://schemas.microsoft.com/office/drawing/2014/main" id="{AB727414-C409-02DB-D9B6-A7FCAEF9F18B}"/>
                </a:ext>
              </a:extLst>
            </p:cNvPr>
            <p:cNvGrpSpPr/>
            <p:nvPr/>
          </p:nvGrpSpPr>
          <p:grpSpPr>
            <a:xfrm>
              <a:off x="6042605" y="3649899"/>
              <a:ext cx="2952328" cy="1827783"/>
              <a:chOff x="6493344" y="4076036"/>
              <a:chExt cx="2786740" cy="182778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1C35E36-9C41-D71D-DC8B-978DD99AACF8}"/>
                  </a:ext>
                </a:extLst>
              </p:cNvPr>
              <p:cNvSpPr/>
              <p:nvPr/>
            </p:nvSpPr>
            <p:spPr>
              <a:xfrm>
                <a:off x="6493344" y="4076036"/>
                <a:ext cx="2786740" cy="182778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4" name="ZoneTexte 14">
                <a:extLst>
                  <a:ext uri="{FF2B5EF4-FFF2-40B4-BE49-F238E27FC236}">
                    <a16:creationId xmlns:a16="http://schemas.microsoft.com/office/drawing/2014/main" id="{24878D7D-1C42-D87A-8BFF-41E16E718525}"/>
                  </a:ext>
                </a:extLst>
              </p:cNvPr>
              <p:cNvSpPr txBox="1"/>
              <p:nvPr/>
            </p:nvSpPr>
            <p:spPr>
              <a:xfrm>
                <a:off x="6717674" y="4215224"/>
                <a:ext cx="790848" cy="628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b="1" dirty="0" err="1">
                    <a:solidFill>
                      <a:schemeClr val="bg1"/>
                    </a:solidFill>
                  </a:rPr>
                  <a:t>Before</a:t>
                </a:r>
                <a:r>
                  <a:rPr lang="fr-CA" sz="1600" b="1" dirty="0">
                    <a:solidFill>
                      <a:schemeClr val="bg1"/>
                    </a:solidFill>
                  </a:rPr>
                  <a:t> (</a:t>
                </a:r>
                <a:r>
                  <a:rPr lang="fr-CA" sz="1600" b="1" dirty="0" err="1">
                    <a:solidFill>
                      <a:schemeClr val="bg1"/>
                    </a:solidFill>
                  </a:rPr>
                  <a:t>low</a:t>
                </a:r>
                <a:r>
                  <a:rPr lang="fr-CA" sz="1600" b="1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  <p:sp>
            <p:nvSpPr>
              <p:cNvPr id="25" name="ZoneTexte 40">
                <a:extLst>
                  <a:ext uri="{FF2B5EF4-FFF2-40B4-BE49-F238E27FC236}">
                    <a16:creationId xmlns:a16="http://schemas.microsoft.com/office/drawing/2014/main" id="{346F79D6-1597-BC63-57D7-F208CFC031D0}"/>
                  </a:ext>
                </a:extLst>
              </p:cNvPr>
              <p:cNvSpPr txBox="1"/>
              <p:nvPr/>
            </p:nvSpPr>
            <p:spPr>
              <a:xfrm>
                <a:off x="6651290" y="5226257"/>
                <a:ext cx="874211" cy="628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b="1" dirty="0" err="1">
                    <a:solidFill>
                      <a:schemeClr val="bg1"/>
                    </a:solidFill>
                  </a:rPr>
                  <a:t>After</a:t>
                </a:r>
                <a:endParaRPr lang="fr-CA" sz="16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fr-CA" sz="1600" b="1" dirty="0">
                    <a:solidFill>
                      <a:schemeClr val="bg1"/>
                    </a:solidFill>
                  </a:rPr>
                  <a:t>(</a:t>
                </a:r>
                <a:r>
                  <a:rPr lang="fr-CA" sz="1600" b="1" dirty="0" err="1">
                    <a:solidFill>
                      <a:schemeClr val="bg1"/>
                    </a:solidFill>
                  </a:rPr>
                  <a:t>better</a:t>
                </a:r>
                <a:r>
                  <a:rPr lang="fr-CA" sz="1600" b="1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  <p:pic>
            <p:nvPicPr>
              <p:cNvPr id="26" name="Picture 5">
                <a:extLst>
                  <a:ext uri="{FF2B5EF4-FFF2-40B4-BE49-F238E27FC236}">
                    <a16:creationId xmlns:a16="http://schemas.microsoft.com/office/drawing/2014/main" id="{7DEB6288-3210-98BD-B310-EE1E1CC0EF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28"/>
              <a:stretch/>
            </p:blipFill>
            <p:spPr bwMode="auto">
              <a:xfrm>
                <a:off x="7533406" y="4115380"/>
                <a:ext cx="1224136" cy="1760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F5D71B0-8AA5-6ED4-F827-35519F641DDA}"/>
                  </a:ext>
                </a:extLst>
              </p:cNvPr>
              <p:cNvSpPr/>
              <p:nvPr/>
            </p:nvSpPr>
            <p:spPr>
              <a:xfrm rot="10800000">
                <a:off x="8917311" y="4224592"/>
                <a:ext cx="207590" cy="1511519"/>
              </a:xfrm>
              <a:prstGeom prst="rect">
                <a:avLst/>
              </a:prstGeom>
              <a:gradFill>
                <a:gsLst>
                  <a:gs pos="1000">
                    <a:srgbClr val="FF0000"/>
                  </a:gs>
                  <a:gs pos="76000">
                    <a:srgbClr val="00B0F0"/>
                  </a:gs>
                  <a:gs pos="60000">
                    <a:srgbClr val="00B050"/>
                  </a:gs>
                  <a:gs pos="44000">
                    <a:srgbClr val="FFFF00"/>
                  </a:gs>
                  <a:gs pos="26000">
                    <a:srgbClr val="FF9900"/>
                  </a:gs>
                  <a:gs pos="82000">
                    <a:srgbClr val="7030A0"/>
                  </a:gs>
                  <a:gs pos="98000">
                    <a:srgbClr val="00206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200"/>
              </a:p>
            </p:txBody>
          </p:sp>
        </p:grpSp>
        <p:sp>
          <p:nvSpPr>
            <p:cNvPr id="19" name="ZoneTexte 17">
              <a:extLst>
                <a:ext uri="{FF2B5EF4-FFF2-40B4-BE49-F238E27FC236}">
                  <a16:creationId xmlns:a16="http://schemas.microsoft.com/office/drawing/2014/main" id="{7E563E0E-ED54-3159-598D-3EA10FDF8A82}"/>
                </a:ext>
              </a:extLst>
            </p:cNvPr>
            <p:cNvSpPr txBox="1"/>
            <p:nvPr/>
          </p:nvSpPr>
          <p:spPr>
            <a:xfrm>
              <a:off x="5990729" y="5472348"/>
              <a:ext cx="3203847" cy="1373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  <a:sym typeface="Wingdings"/>
                </a:rPr>
                <a:t> </a:t>
              </a:r>
              <a:r>
                <a:rPr lang="fr-CA" b="1" dirty="0" err="1">
                  <a:solidFill>
                    <a:schemeClr val="accent4">
                      <a:lumMod val="75000"/>
                    </a:schemeClr>
                  </a:solidFill>
                  <a:sym typeface="Wingdings"/>
                </a:rPr>
                <a:t>brain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  <a:sym typeface="Wingdings"/>
                </a:rPr>
                <a:t> energy. 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  <a:sym typeface="Wingdings"/>
                </a:rPr>
                <a:t>  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</a:rPr>
                <a:t>cognitive performance in relation to </a:t>
              </a:r>
              <a:r>
                <a:rPr lang="fr-CA" b="1" dirty="0" err="1">
                  <a:solidFill>
                    <a:schemeClr val="accent4">
                      <a:lumMod val="75000"/>
                    </a:schemeClr>
                  </a:solidFill>
                </a:rPr>
                <a:t>brain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fr-CA" b="1" dirty="0" err="1">
                  <a:solidFill>
                    <a:schemeClr val="accent4">
                      <a:lumMod val="75000"/>
                    </a:schemeClr>
                  </a:solidFill>
                </a:rPr>
                <a:t>ketone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fr-CA" b="1" dirty="0" err="1">
                  <a:solidFill>
                    <a:schemeClr val="accent4">
                      <a:lumMod val="75000"/>
                    </a:schemeClr>
                  </a:solidFill>
                </a:rPr>
                <a:t>uptake</a:t>
              </a:r>
              <a:r>
                <a:rPr lang="fr-CA" b="1" dirty="0">
                  <a:solidFill>
                    <a:schemeClr val="accent4">
                      <a:lumMod val="7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32" name="ZoneTexte 34">
            <a:extLst>
              <a:ext uri="{FF2B5EF4-FFF2-40B4-BE49-F238E27FC236}">
                <a16:creationId xmlns:a16="http://schemas.microsoft.com/office/drawing/2014/main" id="{D6EE6543-510E-7AEC-6C55-6F0263C86DCE}"/>
              </a:ext>
            </a:extLst>
          </p:cNvPr>
          <p:cNvSpPr txBox="1"/>
          <p:nvPr/>
        </p:nvSpPr>
        <p:spPr>
          <a:xfrm>
            <a:off x="3302215" y="5930257"/>
            <a:ext cx="1996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tx2"/>
                </a:solidFill>
              </a:rPr>
              <a:t>② EXERCISE + KETONES</a:t>
            </a:r>
          </a:p>
          <a:p>
            <a:pPr algn="ctr"/>
            <a:r>
              <a:rPr lang="fr-CA" b="1" dirty="0">
                <a:solidFill>
                  <a:schemeClr val="tx2"/>
                </a:solidFill>
              </a:rPr>
              <a:t>(in </a:t>
            </a:r>
            <a:r>
              <a:rPr lang="fr-CA" b="1" dirty="0" err="1">
                <a:solidFill>
                  <a:schemeClr val="tx2"/>
                </a:solidFill>
              </a:rPr>
              <a:t>progress</a:t>
            </a:r>
            <a:r>
              <a:rPr lang="fr-CA" b="1" dirty="0">
                <a:solidFill>
                  <a:schemeClr val="tx2"/>
                </a:solidFill>
              </a:rPr>
              <a:t>) </a:t>
            </a:r>
            <a:r>
              <a:rPr lang="fr-CA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" name="ZoneTexte 34">
            <a:extLst>
              <a:ext uri="{FF2B5EF4-FFF2-40B4-BE49-F238E27FC236}">
                <a16:creationId xmlns:a16="http://schemas.microsoft.com/office/drawing/2014/main" id="{298FD3C8-C9B3-61EA-3596-68D4745F5663}"/>
              </a:ext>
            </a:extLst>
          </p:cNvPr>
          <p:cNvSpPr txBox="1"/>
          <p:nvPr/>
        </p:nvSpPr>
        <p:spPr>
          <a:xfrm>
            <a:off x="305458" y="5861475"/>
            <a:ext cx="2469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cap="all" dirty="0">
                <a:solidFill>
                  <a:schemeClr val="tx2"/>
                </a:solidFill>
              </a:rPr>
              <a:t>③ </a:t>
            </a:r>
            <a:r>
              <a:rPr lang="fr-CA" b="1" cap="all" dirty="0" err="1">
                <a:solidFill>
                  <a:schemeClr val="tx2"/>
                </a:solidFill>
              </a:rPr>
              <a:t>decrease</a:t>
            </a:r>
            <a:r>
              <a:rPr lang="fr-CA" b="1" cap="all" dirty="0">
                <a:solidFill>
                  <a:schemeClr val="tx2"/>
                </a:solidFill>
              </a:rPr>
              <a:t> </a:t>
            </a:r>
            <a:r>
              <a:rPr lang="fr-CA" b="1" cap="all" dirty="0" err="1">
                <a:solidFill>
                  <a:schemeClr val="tx2"/>
                </a:solidFill>
              </a:rPr>
              <a:t>dietary</a:t>
            </a:r>
            <a:r>
              <a:rPr lang="fr-CA" b="1" cap="all" dirty="0">
                <a:solidFill>
                  <a:schemeClr val="tx2"/>
                </a:solidFill>
              </a:rPr>
              <a:t> SUGAR, ADD KETONES </a:t>
            </a:r>
            <a:r>
              <a:rPr lang="fr-CA" b="1" dirty="0">
                <a:solidFill>
                  <a:schemeClr val="tx2"/>
                </a:solidFill>
              </a:rPr>
              <a:t>(in </a:t>
            </a:r>
            <a:r>
              <a:rPr lang="fr-CA" b="1" dirty="0" err="1">
                <a:solidFill>
                  <a:schemeClr val="tx2"/>
                </a:solidFill>
              </a:rPr>
              <a:t>progress</a:t>
            </a:r>
            <a:r>
              <a:rPr lang="fr-CA" b="1" dirty="0">
                <a:solidFill>
                  <a:schemeClr val="tx2"/>
                </a:solidFill>
              </a:rPr>
              <a:t>)</a:t>
            </a:r>
            <a:r>
              <a:rPr lang="fr-CA" b="1" cap="all" dirty="0">
                <a:solidFill>
                  <a:schemeClr val="tx2"/>
                </a:solidFill>
              </a:rPr>
              <a:t> </a:t>
            </a:r>
            <a:r>
              <a:rPr lang="fr-CA" cap="all" dirty="0">
                <a:solidFill>
                  <a:schemeClr val="tx2"/>
                </a:solidFill>
              </a:rPr>
              <a:t> </a:t>
            </a:r>
          </a:p>
        </p:txBody>
      </p:sp>
      <p:cxnSp>
        <p:nvCxnSpPr>
          <p:cNvPr id="36" name="Connecteur droit avec flèche 48">
            <a:extLst>
              <a:ext uri="{FF2B5EF4-FFF2-40B4-BE49-F238E27FC236}">
                <a16:creationId xmlns:a16="http://schemas.microsoft.com/office/drawing/2014/main" id="{2E000E3F-C300-7210-BC6E-982B7916B76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880186" y="4732332"/>
            <a:ext cx="625495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8">
            <a:extLst>
              <a:ext uri="{FF2B5EF4-FFF2-40B4-BE49-F238E27FC236}">
                <a16:creationId xmlns:a16="http://schemas.microsoft.com/office/drawing/2014/main" id="{114FD28A-93D0-434D-C349-5A7C2F73F956}"/>
              </a:ext>
            </a:extLst>
          </p:cNvPr>
          <p:cNvCxnSpPr>
            <a:cxnSpLocks/>
          </p:cNvCxnSpPr>
          <p:nvPr/>
        </p:nvCxnSpPr>
        <p:spPr>
          <a:xfrm flipV="1">
            <a:off x="4595608" y="5265784"/>
            <a:ext cx="266392" cy="646069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8">
            <a:extLst>
              <a:ext uri="{FF2B5EF4-FFF2-40B4-BE49-F238E27FC236}">
                <a16:creationId xmlns:a16="http://schemas.microsoft.com/office/drawing/2014/main" id="{EA75C900-3F8F-066C-E2CE-ABC9A153D295}"/>
              </a:ext>
            </a:extLst>
          </p:cNvPr>
          <p:cNvCxnSpPr>
            <a:cxnSpLocks/>
          </p:cNvCxnSpPr>
          <p:nvPr/>
        </p:nvCxnSpPr>
        <p:spPr>
          <a:xfrm flipV="1">
            <a:off x="2747509" y="5207671"/>
            <a:ext cx="1667416" cy="72258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oneTexte 9">
            <a:extLst>
              <a:ext uri="{FF2B5EF4-FFF2-40B4-BE49-F238E27FC236}">
                <a16:creationId xmlns:a16="http://schemas.microsoft.com/office/drawing/2014/main" id="{7B58F2D2-95F5-2294-9599-221C749E7395}"/>
              </a:ext>
            </a:extLst>
          </p:cNvPr>
          <p:cNvSpPr txBox="1"/>
          <p:nvPr/>
        </p:nvSpPr>
        <p:spPr>
          <a:xfrm>
            <a:off x="2051720" y="3892986"/>
            <a:ext cx="267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EMERGING SOLUTIONS </a:t>
            </a:r>
            <a:r>
              <a:rPr lang="fr-CA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5" name="ZoneTexte 26">
            <a:extLst>
              <a:ext uri="{FF2B5EF4-FFF2-40B4-BE49-F238E27FC236}">
                <a16:creationId xmlns:a16="http://schemas.microsoft.com/office/drawing/2014/main" id="{13398780-9FA0-285F-7AED-C1ED2E537585}"/>
              </a:ext>
            </a:extLst>
          </p:cNvPr>
          <p:cNvSpPr txBox="1"/>
          <p:nvPr/>
        </p:nvSpPr>
        <p:spPr>
          <a:xfrm>
            <a:off x="5780609" y="3477871"/>
            <a:ext cx="204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C00000"/>
                </a:solidFill>
              </a:rPr>
              <a:t>Energy = Memory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295A83-C199-84E4-EC57-F50E5A059F16}"/>
              </a:ext>
            </a:extLst>
          </p:cNvPr>
          <p:cNvSpPr txBox="1"/>
          <p:nvPr/>
        </p:nvSpPr>
        <p:spPr>
          <a:xfrm>
            <a:off x="2267744" y="426253"/>
            <a:ext cx="512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err="1"/>
              <a:t>Strategies</a:t>
            </a:r>
            <a:r>
              <a:rPr lang="fr-CA" sz="2400" b="1" dirty="0"/>
              <a:t> to fuel and </a:t>
            </a:r>
            <a:r>
              <a:rPr lang="fr-CA" sz="2400" b="1" dirty="0" err="1"/>
              <a:t>protect</a:t>
            </a:r>
            <a:r>
              <a:rPr lang="fr-CA" sz="2400" b="1" dirty="0"/>
              <a:t> the </a:t>
            </a:r>
            <a:r>
              <a:rPr lang="fr-CA" sz="2400" b="1" dirty="0" err="1"/>
              <a:t>brain</a:t>
            </a:r>
            <a:endParaRPr lang="en-CA" sz="2400" b="1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651591-99FC-1FCA-ED49-1923F0F6E8B1}"/>
              </a:ext>
            </a:extLst>
          </p:cNvPr>
          <p:cNvCxnSpPr/>
          <p:nvPr/>
        </p:nvCxnSpPr>
        <p:spPr>
          <a:xfrm flipH="1">
            <a:off x="5127469" y="2528302"/>
            <a:ext cx="229538" cy="3624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48">
            <a:extLst>
              <a:ext uri="{FF2B5EF4-FFF2-40B4-BE49-F238E27FC236}">
                <a16:creationId xmlns:a16="http://schemas.microsoft.com/office/drawing/2014/main" id="{04665912-452C-1FBB-3B4C-413C60555C0F}"/>
              </a:ext>
            </a:extLst>
          </p:cNvPr>
          <p:cNvCxnSpPr>
            <a:cxnSpLocks/>
          </p:cNvCxnSpPr>
          <p:nvPr/>
        </p:nvCxnSpPr>
        <p:spPr>
          <a:xfrm>
            <a:off x="5406496" y="4732332"/>
            <a:ext cx="374113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ZoneTexte 9">
            <a:extLst>
              <a:ext uri="{FF2B5EF4-FFF2-40B4-BE49-F238E27FC236}">
                <a16:creationId xmlns:a16="http://schemas.microsoft.com/office/drawing/2014/main" id="{30C5432D-9AC8-351D-2829-15869802B031}"/>
              </a:ext>
            </a:extLst>
          </p:cNvPr>
          <p:cNvSpPr txBox="1"/>
          <p:nvPr/>
        </p:nvSpPr>
        <p:spPr>
          <a:xfrm>
            <a:off x="1475656" y="1487226"/>
            <a:ext cx="355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One of the main </a:t>
            </a:r>
            <a:r>
              <a:rPr lang="fr-CA" b="1" dirty="0" err="1">
                <a:solidFill>
                  <a:srgbClr val="C00000"/>
                </a:solidFill>
                <a:highlight>
                  <a:srgbClr val="FFFF00"/>
                </a:highlight>
              </a:rPr>
              <a:t>problems</a:t>
            </a:r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 – SUGAR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D95180-A91F-0045-7F4E-B73E5E939488}"/>
              </a:ext>
            </a:extLst>
          </p:cNvPr>
          <p:cNvSpPr txBox="1"/>
          <p:nvPr/>
        </p:nvSpPr>
        <p:spPr>
          <a:xfrm>
            <a:off x="6508634" y="1670103"/>
            <a:ext cx="598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600" dirty="0">
                <a:solidFill>
                  <a:srgbClr val="FF0000"/>
                </a:solidFill>
              </a:rPr>
              <a:t>X</a:t>
            </a:r>
            <a:endParaRPr lang="en-CA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68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FCD7E-EF92-CACB-C993-D6EE40758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58319434-1C50-76B3-2F68-C73B8C2E7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92" y="2339461"/>
            <a:ext cx="2668656" cy="440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D9DE5E5A-08C7-2144-371C-6222C3AB5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48" y="5179028"/>
            <a:ext cx="25978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fr-CA" altLang="en-US" sz="24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(Aim for 2/3)</a:t>
            </a:r>
            <a:endParaRPr lang="en-CA" altLang="en-US" sz="2400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ADBB78A8-D9B4-4809-9903-5CAE74CF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057" y="5179029"/>
            <a:ext cx="25503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Ketones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en-US" sz="24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(Aim for 1/3)</a:t>
            </a:r>
            <a:endParaRPr lang="en-CA" altLang="en-US" sz="2400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1A77B4-2292-3E8A-C99E-B97A3939C2D1}"/>
              </a:ext>
            </a:extLst>
          </p:cNvPr>
          <p:cNvSpPr txBox="1"/>
          <p:nvPr/>
        </p:nvSpPr>
        <p:spPr>
          <a:xfrm>
            <a:off x="1403648" y="260648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002060"/>
                </a:solidFill>
              </a:rPr>
              <a:t>The </a:t>
            </a:r>
            <a:r>
              <a:rPr lang="fr-CA" sz="2800" b="1" dirty="0" err="1">
                <a:solidFill>
                  <a:srgbClr val="002060"/>
                </a:solidFill>
              </a:rPr>
              <a:t>brain</a:t>
            </a:r>
            <a:r>
              <a:rPr lang="fr-CA" sz="2800" b="1" dirty="0">
                <a:solidFill>
                  <a:srgbClr val="002060"/>
                </a:solidFill>
              </a:rPr>
              <a:t> – a </a:t>
            </a:r>
            <a:r>
              <a:rPr lang="fr-CA" sz="2800" b="1" dirty="0" err="1">
                <a:solidFill>
                  <a:srgbClr val="002060"/>
                </a:solidFill>
              </a:rPr>
              <a:t>hybrid</a:t>
            </a:r>
            <a:r>
              <a:rPr lang="fr-CA" sz="2800" b="1" dirty="0">
                <a:solidFill>
                  <a:srgbClr val="002060"/>
                </a:solidFill>
              </a:rPr>
              <a:t> car:</a:t>
            </a:r>
          </a:p>
          <a:p>
            <a:pPr algn="ctr"/>
            <a:r>
              <a:rPr lang="fr-CA" sz="2400" dirty="0">
                <a:solidFill>
                  <a:srgbClr val="002060"/>
                </a:solidFill>
              </a:rPr>
              <a:t>As </a:t>
            </a:r>
            <a:r>
              <a:rPr lang="fr-CA" sz="2400" dirty="0" err="1">
                <a:solidFill>
                  <a:srgbClr val="002060"/>
                </a:solidFill>
              </a:rPr>
              <a:t>we</a:t>
            </a:r>
            <a:r>
              <a:rPr lang="fr-CA" sz="2400" dirty="0">
                <a:solidFill>
                  <a:srgbClr val="002060"/>
                </a:solidFill>
              </a:rPr>
              <a:t> </a:t>
            </a:r>
            <a:r>
              <a:rPr lang="fr-CA" sz="2400" dirty="0" err="1">
                <a:solidFill>
                  <a:srgbClr val="002060"/>
                </a:solidFill>
              </a:rPr>
              <a:t>get</a:t>
            </a:r>
            <a:r>
              <a:rPr lang="fr-CA" sz="2400" dirty="0">
                <a:solidFill>
                  <a:srgbClr val="002060"/>
                </a:solidFill>
              </a:rPr>
              <a:t> </a:t>
            </a:r>
            <a:r>
              <a:rPr lang="fr-CA" sz="2400" dirty="0" err="1">
                <a:solidFill>
                  <a:srgbClr val="002060"/>
                </a:solidFill>
              </a:rPr>
              <a:t>older</a:t>
            </a:r>
            <a:r>
              <a:rPr lang="fr-CA" sz="2400" dirty="0">
                <a:solidFill>
                  <a:srgbClr val="002060"/>
                </a:solidFill>
              </a:rPr>
              <a:t>, the goal </a:t>
            </a:r>
            <a:r>
              <a:rPr lang="fr-CA" sz="2400" dirty="0" err="1">
                <a:solidFill>
                  <a:srgbClr val="002060"/>
                </a:solidFill>
              </a:rPr>
              <a:t>is</a:t>
            </a:r>
            <a:r>
              <a:rPr lang="fr-CA" sz="2400" dirty="0">
                <a:solidFill>
                  <a:srgbClr val="002060"/>
                </a:solidFill>
              </a:rPr>
              <a:t> to increase the</a:t>
            </a:r>
          </a:p>
          <a:p>
            <a:pPr algn="ctr"/>
            <a:r>
              <a:rPr lang="fr-CA" sz="2400" dirty="0">
                <a:solidFill>
                  <a:srgbClr val="002060"/>
                </a:solidFill>
              </a:rPr>
              <a:t>contribution of </a:t>
            </a:r>
            <a:r>
              <a:rPr lang="fr-CA" sz="2400" dirty="0" err="1">
                <a:solidFill>
                  <a:srgbClr val="002060"/>
                </a:solidFill>
              </a:rPr>
              <a:t>ketones</a:t>
            </a:r>
            <a:r>
              <a:rPr lang="fr-CA" sz="2400" dirty="0">
                <a:solidFill>
                  <a:srgbClr val="002060"/>
                </a:solidFill>
              </a:rPr>
              <a:t> as a </a:t>
            </a:r>
            <a:r>
              <a:rPr lang="fr-CA" sz="2400" dirty="0" err="1">
                <a:solidFill>
                  <a:srgbClr val="002060"/>
                </a:solidFill>
              </a:rPr>
              <a:t>brain</a:t>
            </a:r>
            <a:r>
              <a:rPr lang="fr-CA" sz="2400" dirty="0">
                <a:solidFill>
                  <a:srgbClr val="002060"/>
                </a:solidFill>
              </a:rPr>
              <a:t> fuel </a:t>
            </a:r>
          </a:p>
          <a:p>
            <a:pPr algn="ctr"/>
            <a:r>
              <a:rPr lang="fr-CA" sz="2400" dirty="0" err="1">
                <a:solidFill>
                  <a:srgbClr val="002060"/>
                </a:solidFill>
              </a:rPr>
              <a:t>because</a:t>
            </a:r>
            <a:r>
              <a:rPr lang="fr-CA" sz="2400" dirty="0">
                <a:solidFill>
                  <a:srgbClr val="002060"/>
                </a:solidFill>
              </a:rPr>
              <a:t> </a:t>
            </a:r>
            <a:r>
              <a:rPr lang="fr-CA" sz="2400" dirty="0" err="1">
                <a:solidFill>
                  <a:srgbClr val="002060"/>
                </a:solidFill>
              </a:rPr>
              <a:t>their</a:t>
            </a:r>
            <a:r>
              <a:rPr lang="fr-CA" sz="2400" dirty="0">
                <a:solidFill>
                  <a:srgbClr val="002060"/>
                </a:solidFill>
              </a:rPr>
              <a:t> </a:t>
            </a:r>
            <a:r>
              <a:rPr lang="fr-CA" sz="2400" dirty="0" err="1">
                <a:solidFill>
                  <a:srgbClr val="002060"/>
                </a:solidFill>
              </a:rPr>
              <a:t>brain</a:t>
            </a:r>
            <a:r>
              <a:rPr lang="fr-CA" sz="2400" dirty="0">
                <a:solidFill>
                  <a:srgbClr val="002060"/>
                </a:solidFill>
              </a:rPr>
              <a:t> </a:t>
            </a:r>
            <a:r>
              <a:rPr lang="fr-CA" sz="2400" dirty="0" err="1">
                <a:solidFill>
                  <a:srgbClr val="002060"/>
                </a:solidFill>
              </a:rPr>
              <a:t>uptake</a:t>
            </a:r>
            <a:r>
              <a:rPr lang="fr-CA" sz="2400" dirty="0">
                <a:solidFill>
                  <a:srgbClr val="002060"/>
                </a:solidFill>
              </a:rPr>
              <a:t> </a:t>
            </a:r>
            <a:r>
              <a:rPr lang="fr-CA" sz="2400" dirty="0" err="1">
                <a:solidFill>
                  <a:srgbClr val="002060"/>
                </a:solidFill>
              </a:rPr>
              <a:t>is</a:t>
            </a:r>
            <a:r>
              <a:rPr lang="fr-CA" sz="2400" dirty="0">
                <a:solidFill>
                  <a:srgbClr val="002060"/>
                </a:solidFill>
              </a:rPr>
              <a:t> not </a:t>
            </a:r>
            <a:r>
              <a:rPr lang="fr-CA" sz="2400" dirty="0" err="1">
                <a:solidFill>
                  <a:srgbClr val="002060"/>
                </a:solidFill>
              </a:rPr>
              <a:t>impaired</a:t>
            </a:r>
            <a:endParaRPr lang="en-C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8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A8D51-736C-A19D-E29C-02321ADE0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BE7BA348-DACD-F095-9DB1-2B94C64D1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92" y="1907413"/>
            <a:ext cx="2668656" cy="440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99C458C2-D46E-133A-8D21-B6404F8B1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48" y="4614227"/>
            <a:ext cx="25978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fr-CA" altLang="en-US" sz="24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(Aim for 2/3)</a:t>
            </a:r>
            <a:endParaRPr lang="en-CA" altLang="en-US" sz="2400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CB975C0D-46D9-19E2-55B6-5D89F6E10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057" y="4614227"/>
            <a:ext cx="25503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Ketones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en-US" sz="24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(Aim for 1/3)</a:t>
            </a:r>
            <a:endParaRPr lang="en-CA" altLang="en-US" sz="2400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C2AC6-357F-020F-2A56-EEE107C8F000}"/>
              </a:ext>
            </a:extLst>
          </p:cNvPr>
          <p:cNvSpPr txBox="1"/>
          <p:nvPr/>
        </p:nvSpPr>
        <p:spPr>
          <a:xfrm>
            <a:off x="1403648" y="332656"/>
            <a:ext cx="64807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002060"/>
                </a:solidFill>
              </a:rPr>
              <a:t>The </a:t>
            </a:r>
            <a:r>
              <a:rPr lang="fr-CA" sz="2800" b="1" dirty="0" err="1">
                <a:solidFill>
                  <a:srgbClr val="002060"/>
                </a:solidFill>
              </a:rPr>
              <a:t>brain</a:t>
            </a:r>
            <a:r>
              <a:rPr lang="fr-CA" sz="2800" b="1" dirty="0">
                <a:solidFill>
                  <a:srgbClr val="002060"/>
                </a:solidFill>
              </a:rPr>
              <a:t> – a </a:t>
            </a:r>
            <a:r>
              <a:rPr lang="fr-CA" sz="2800" b="1" dirty="0" err="1">
                <a:solidFill>
                  <a:srgbClr val="002060"/>
                </a:solidFill>
              </a:rPr>
              <a:t>hybrid</a:t>
            </a:r>
            <a:r>
              <a:rPr lang="fr-CA" sz="2800" b="1" dirty="0">
                <a:solidFill>
                  <a:srgbClr val="002060"/>
                </a:solidFill>
              </a:rPr>
              <a:t> car:</a:t>
            </a:r>
          </a:p>
          <a:p>
            <a:pPr algn="ctr"/>
            <a:r>
              <a:rPr lang="fr-CA" sz="2400" dirty="0">
                <a:solidFill>
                  <a:srgbClr val="FF0000"/>
                </a:solidFill>
              </a:rPr>
              <a:t>For </a:t>
            </a:r>
            <a:r>
              <a:rPr lang="fr-CA" sz="2400" dirty="0" err="1">
                <a:solidFill>
                  <a:srgbClr val="FF0000"/>
                </a:solidFill>
              </a:rPr>
              <a:t>this</a:t>
            </a:r>
            <a:r>
              <a:rPr lang="fr-CA" sz="2400" dirty="0">
                <a:solidFill>
                  <a:srgbClr val="FF0000"/>
                </a:solidFill>
              </a:rPr>
              <a:t> to </a:t>
            </a:r>
            <a:r>
              <a:rPr lang="fr-CA" sz="2400" dirty="0" err="1">
                <a:solidFill>
                  <a:srgbClr val="FF0000"/>
                </a:solidFill>
              </a:rPr>
              <a:t>work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well</a:t>
            </a:r>
            <a:r>
              <a:rPr lang="fr-CA" sz="2400" dirty="0">
                <a:solidFill>
                  <a:srgbClr val="FF0000"/>
                </a:solidFill>
              </a:rPr>
              <a:t> in </a:t>
            </a:r>
            <a:r>
              <a:rPr lang="fr-CA" sz="2400" dirty="0" err="1">
                <a:solidFill>
                  <a:srgbClr val="FF0000"/>
                </a:solidFill>
              </a:rPr>
              <a:t>older</a:t>
            </a:r>
            <a:r>
              <a:rPr lang="fr-CA" sz="2400" dirty="0">
                <a:solidFill>
                  <a:srgbClr val="FF0000"/>
                </a:solidFill>
              </a:rPr>
              <a:t> people, </a:t>
            </a:r>
            <a:r>
              <a:rPr lang="fr-CA" sz="2400" dirty="0" err="1">
                <a:solidFill>
                  <a:srgbClr val="FF0000"/>
                </a:solidFill>
              </a:rPr>
              <a:t>we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CA" sz="2400" dirty="0" err="1">
                <a:solidFill>
                  <a:srgbClr val="FF0000"/>
                </a:solidFill>
              </a:rPr>
              <a:t>need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ways</a:t>
            </a:r>
            <a:r>
              <a:rPr lang="fr-CA" sz="2400" dirty="0">
                <a:solidFill>
                  <a:srgbClr val="FF0000"/>
                </a:solidFill>
              </a:rPr>
              <a:t> to </a:t>
            </a:r>
            <a:r>
              <a:rPr lang="fr-CA" sz="2400" dirty="0" err="1">
                <a:solidFill>
                  <a:srgbClr val="FF0000"/>
                </a:solidFill>
              </a:rPr>
              <a:t>make</a:t>
            </a:r>
            <a:r>
              <a:rPr lang="fr-CA" sz="2400" dirty="0">
                <a:solidFill>
                  <a:srgbClr val="FF0000"/>
                </a:solidFill>
              </a:rPr>
              <a:t> INSULIN </a:t>
            </a:r>
            <a:r>
              <a:rPr lang="fr-CA" sz="2400" u="sng" dirty="0">
                <a:solidFill>
                  <a:srgbClr val="FF0000"/>
                </a:solidFill>
              </a:rPr>
              <a:t>more effective</a:t>
            </a:r>
            <a:endParaRPr lang="en-CA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02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CD5BFC-8AE1-37F5-3570-7981B840F2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8070" cy="5141214"/>
          </a:xfrm>
          <a:prstGeom prst="rect">
            <a:avLst/>
          </a:prstGeom>
        </p:spPr>
      </p:pic>
      <p:pic>
        <p:nvPicPr>
          <p:cNvPr id="6" name="Picture 19" descr="Icon&#10;&#10;Description automatically generated">
            <a:extLst>
              <a:ext uri="{FF2B5EF4-FFF2-40B4-BE49-F238E27FC236}">
                <a16:creationId xmlns:a16="http://schemas.microsoft.com/office/drawing/2014/main" id="{52F5270E-7E9C-29EF-B0E4-DF74E6D80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92" y="1067543"/>
            <a:ext cx="867305" cy="700089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B1133233-B475-0282-5A08-49630DE1AD59}"/>
              </a:ext>
            </a:extLst>
          </p:cNvPr>
          <p:cNvGrpSpPr/>
          <p:nvPr/>
        </p:nvGrpSpPr>
        <p:grpSpPr>
          <a:xfrm>
            <a:off x="78066" y="2055925"/>
            <a:ext cx="8987868" cy="3582347"/>
            <a:chOff x="486473" y="1908193"/>
            <a:chExt cx="10826064" cy="37851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9B75F5-1CFA-4BE8-BB86-F64AABA59B8F}"/>
                </a:ext>
              </a:extLst>
            </p:cNvPr>
            <p:cNvSpPr/>
            <p:nvPr/>
          </p:nvSpPr>
          <p:spPr>
            <a:xfrm>
              <a:off x="4850709" y="3836348"/>
              <a:ext cx="2652929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6A0EF89-9ABA-486E-A866-83CDBC02C36E}"/>
                </a:ext>
              </a:extLst>
            </p:cNvPr>
            <p:cNvSpPr/>
            <p:nvPr/>
          </p:nvSpPr>
          <p:spPr>
            <a:xfrm>
              <a:off x="486473" y="1908193"/>
              <a:ext cx="2652929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C3146B-0729-435A-9FBD-9B00D6CC8ACC}"/>
                </a:ext>
              </a:extLst>
            </p:cNvPr>
            <p:cNvSpPr/>
            <p:nvPr/>
          </p:nvSpPr>
          <p:spPr>
            <a:xfrm>
              <a:off x="8659608" y="3832907"/>
              <a:ext cx="2652929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" name="Google Shape;614;p40">
              <a:extLst>
                <a:ext uri="{FF2B5EF4-FFF2-40B4-BE49-F238E27FC236}">
                  <a16:creationId xmlns:a16="http://schemas.microsoft.com/office/drawing/2014/main" id="{A3C1AFEC-4D2C-260F-833A-7D3E4197658B}"/>
                </a:ext>
              </a:extLst>
            </p:cNvPr>
            <p:cNvSpPr/>
            <p:nvPr/>
          </p:nvSpPr>
          <p:spPr>
            <a:xfrm>
              <a:off x="8823488" y="3397545"/>
              <a:ext cx="1092099" cy="659292"/>
            </a:xfrm>
            <a:prstGeom prst="homePlate">
              <a:avLst>
                <a:gd name="adj" fmla="val 3203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75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Google Shape;609;p40">
              <a:extLst>
                <a:ext uri="{FF2B5EF4-FFF2-40B4-BE49-F238E27FC236}">
                  <a16:creationId xmlns:a16="http://schemas.microsoft.com/office/drawing/2014/main" id="{FBA3C326-E465-568F-CB33-F90B1D8FFF13}"/>
                </a:ext>
              </a:extLst>
            </p:cNvPr>
            <p:cNvSpPr/>
            <p:nvPr/>
          </p:nvSpPr>
          <p:spPr>
            <a:xfrm>
              <a:off x="4512759" y="3397545"/>
              <a:ext cx="4539841" cy="659292"/>
            </a:xfrm>
            <a:prstGeom prst="homePlate">
              <a:avLst>
                <a:gd name="adj" fmla="val 3203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05725" tIns="0" rIns="0" bIns="0" anchor="ctr" anchorCtr="0">
              <a:noAutofit/>
            </a:bodyPr>
            <a:lstStyle/>
            <a:p>
              <a:pPr algn="ctr"/>
              <a:r>
                <a:rPr lang="en" sz="13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hivo"/>
                </a:rPr>
                <a:t>REDUCED CARB MENU (2 MONTHS)</a:t>
              </a:r>
              <a:endParaRPr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hivo"/>
              </a:endParaRPr>
            </a:p>
          </p:txBody>
        </p:sp>
        <p:sp>
          <p:nvSpPr>
            <p:cNvPr id="11" name="Google Shape;611;p40">
              <a:extLst>
                <a:ext uri="{FF2B5EF4-FFF2-40B4-BE49-F238E27FC236}">
                  <a16:creationId xmlns:a16="http://schemas.microsoft.com/office/drawing/2014/main" id="{0ACAD5A8-38A9-2830-A91D-00BE62452B4D}"/>
                </a:ext>
              </a:extLst>
            </p:cNvPr>
            <p:cNvSpPr/>
            <p:nvPr/>
          </p:nvSpPr>
          <p:spPr>
            <a:xfrm>
              <a:off x="3084680" y="3397545"/>
              <a:ext cx="1689749" cy="659292"/>
            </a:xfrm>
            <a:prstGeom prst="homePlate">
              <a:avLst>
                <a:gd name="adj" fmla="val 32030"/>
              </a:avLst>
            </a:prstGeom>
            <a:solidFill>
              <a:srgbClr val="96B5F5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05725" tIns="0" rIns="0" bIns="0" anchor="ctr" anchorCtr="0">
              <a:noAutofit/>
            </a:bodyPr>
            <a:lstStyle/>
            <a:p>
              <a:pPr algn="ctr"/>
              <a:r>
                <a:rPr lang="en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hivo"/>
                </a:rPr>
                <a:t>NUTRITION</a:t>
              </a:r>
              <a:endParaRPr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hivo"/>
              </a:endParaRPr>
            </a:p>
          </p:txBody>
        </p:sp>
        <p:sp>
          <p:nvSpPr>
            <p:cNvPr id="12" name="Google Shape;613;p40">
              <a:extLst>
                <a:ext uri="{FF2B5EF4-FFF2-40B4-BE49-F238E27FC236}">
                  <a16:creationId xmlns:a16="http://schemas.microsoft.com/office/drawing/2014/main" id="{19F107DD-CB77-1C12-1F28-26C4700A627A}"/>
                </a:ext>
              </a:extLst>
            </p:cNvPr>
            <p:cNvSpPr/>
            <p:nvPr/>
          </p:nvSpPr>
          <p:spPr>
            <a:xfrm>
              <a:off x="1790057" y="3397545"/>
              <a:ext cx="1550147" cy="659292"/>
            </a:xfrm>
            <a:prstGeom prst="homePlate">
              <a:avLst>
                <a:gd name="adj" fmla="val 32030"/>
              </a:avLst>
            </a:prstGeom>
            <a:solidFill>
              <a:srgbClr val="EF9EA8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05725" tIns="0" rIns="0" bIns="0" anchor="ctr" anchorCtr="0">
              <a:noAutofit/>
            </a:bodyPr>
            <a:lstStyle/>
            <a:p>
              <a:pPr algn="ctr"/>
              <a:r>
                <a:rPr lang="en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hivo"/>
                </a:rPr>
                <a:t>ELIGIBILITY</a:t>
              </a:r>
              <a:endParaRPr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hivo"/>
              </a:endParaRPr>
            </a:p>
          </p:txBody>
        </p:sp>
        <p:sp>
          <p:nvSpPr>
            <p:cNvPr id="13" name="Google Shape;614;p40">
              <a:extLst>
                <a:ext uri="{FF2B5EF4-FFF2-40B4-BE49-F238E27FC236}">
                  <a16:creationId xmlns:a16="http://schemas.microsoft.com/office/drawing/2014/main" id="{B6DCF60E-1A82-1817-F164-554695A6C908}"/>
                </a:ext>
              </a:extLst>
            </p:cNvPr>
            <p:cNvSpPr/>
            <p:nvPr/>
          </p:nvSpPr>
          <p:spPr>
            <a:xfrm>
              <a:off x="1363164" y="3397545"/>
              <a:ext cx="644167" cy="659292"/>
            </a:xfrm>
            <a:prstGeom prst="homePlate">
              <a:avLst>
                <a:gd name="adj" fmla="val 3203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75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4" name="Google Shape;615;p40">
              <a:extLst>
                <a:ext uri="{FF2B5EF4-FFF2-40B4-BE49-F238E27FC236}">
                  <a16:creationId xmlns:a16="http://schemas.microsoft.com/office/drawing/2014/main" id="{2E4B9279-6A67-0051-8713-3EBDA3BC27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40715" y="3021135"/>
              <a:ext cx="4" cy="417585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5" name="Google Shape;894;p50">
              <a:extLst>
                <a:ext uri="{FF2B5EF4-FFF2-40B4-BE49-F238E27FC236}">
                  <a16:creationId xmlns:a16="http://schemas.microsoft.com/office/drawing/2014/main" id="{9D118F4D-636D-44A0-34E0-210919A26335}"/>
                </a:ext>
              </a:extLst>
            </p:cNvPr>
            <p:cNvSpPr/>
            <p:nvPr/>
          </p:nvSpPr>
          <p:spPr>
            <a:xfrm>
              <a:off x="2147613" y="2121253"/>
              <a:ext cx="589401" cy="764299"/>
            </a:xfrm>
            <a:custGeom>
              <a:avLst/>
              <a:gdLst/>
              <a:ahLst/>
              <a:cxnLst/>
              <a:rect l="l" t="t" r="r" b="b"/>
              <a:pathLst>
                <a:path w="16863" h="20878" extrusionOk="0">
                  <a:moveTo>
                    <a:pt x="974" y="1801"/>
                  </a:moveTo>
                  <a:lnTo>
                    <a:pt x="1144" y="1825"/>
                  </a:lnTo>
                  <a:lnTo>
                    <a:pt x="1314" y="1874"/>
                  </a:lnTo>
                  <a:lnTo>
                    <a:pt x="1436" y="1874"/>
                  </a:lnTo>
                  <a:lnTo>
                    <a:pt x="1455" y="2041"/>
                  </a:lnTo>
                  <a:lnTo>
                    <a:pt x="1455" y="2041"/>
                  </a:lnTo>
                  <a:lnTo>
                    <a:pt x="1412" y="2020"/>
                  </a:lnTo>
                  <a:lnTo>
                    <a:pt x="1290" y="1995"/>
                  </a:lnTo>
                  <a:lnTo>
                    <a:pt x="1168" y="1995"/>
                  </a:lnTo>
                  <a:lnTo>
                    <a:pt x="998" y="2068"/>
                  </a:lnTo>
                  <a:lnTo>
                    <a:pt x="828" y="2166"/>
                  </a:lnTo>
                  <a:lnTo>
                    <a:pt x="657" y="2287"/>
                  </a:lnTo>
                  <a:lnTo>
                    <a:pt x="511" y="2409"/>
                  </a:lnTo>
                  <a:lnTo>
                    <a:pt x="487" y="2093"/>
                  </a:lnTo>
                  <a:lnTo>
                    <a:pt x="438" y="1801"/>
                  </a:lnTo>
                  <a:lnTo>
                    <a:pt x="609" y="1825"/>
                  </a:lnTo>
                  <a:lnTo>
                    <a:pt x="974" y="1801"/>
                  </a:lnTo>
                  <a:close/>
                  <a:moveTo>
                    <a:pt x="1460" y="2093"/>
                  </a:moveTo>
                  <a:lnTo>
                    <a:pt x="1509" y="2774"/>
                  </a:lnTo>
                  <a:lnTo>
                    <a:pt x="1509" y="2774"/>
                  </a:lnTo>
                  <a:lnTo>
                    <a:pt x="1387" y="2750"/>
                  </a:lnTo>
                  <a:lnTo>
                    <a:pt x="1314" y="2774"/>
                  </a:lnTo>
                  <a:lnTo>
                    <a:pt x="1266" y="2798"/>
                  </a:lnTo>
                  <a:lnTo>
                    <a:pt x="925" y="3042"/>
                  </a:lnTo>
                  <a:lnTo>
                    <a:pt x="560" y="3309"/>
                  </a:lnTo>
                  <a:lnTo>
                    <a:pt x="511" y="3358"/>
                  </a:lnTo>
                  <a:lnTo>
                    <a:pt x="511" y="2847"/>
                  </a:lnTo>
                  <a:lnTo>
                    <a:pt x="536" y="2823"/>
                  </a:lnTo>
                  <a:lnTo>
                    <a:pt x="706" y="2725"/>
                  </a:lnTo>
                  <a:lnTo>
                    <a:pt x="852" y="2604"/>
                  </a:lnTo>
                  <a:lnTo>
                    <a:pt x="1193" y="2409"/>
                  </a:lnTo>
                  <a:lnTo>
                    <a:pt x="1290" y="2360"/>
                  </a:lnTo>
                  <a:lnTo>
                    <a:pt x="1363" y="2287"/>
                  </a:lnTo>
                  <a:lnTo>
                    <a:pt x="1460" y="2117"/>
                  </a:lnTo>
                  <a:lnTo>
                    <a:pt x="1460" y="2093"/>
                  </a:lnTo>
                  <a:close/>
                  <a:moveTo>
                    <a:pt x="13237" y="803"/>
                  </a:moveTo>
                  <a:lnTo>
                    <a:pt x="13408" y="949"/>
                  </a:lnTo>
                  <a:lnTo>
                    <a:pt x="13675" y="1192"/>
                  </a:lnTo>
                  <a:lnTo>
                    <a:pt x="13943" y="1436"/>
                  </a:lnTo>
                  <a:lnTo>
                    <a:pt x="14211" y="1655"/>
                  </a:lnTo>
                  <a:lnTo>
                    <a:pt x="14454" y="1922"/>
                  </a:lnTo>
                  <a:lnTo>
                    <a:pt x="14721" y="2214"/>
                  </a:lnTo>
                  <a:lnTo>
                    <a:pt x="14989" y="2482"/>
                  </a:lnTo>
                  <a:lnTo>
                    <a:pt x="15500" y="3017"/>
                  </a:lnTo>
                  <a:lnTo>
                    <a:pt x="15670" y="3188"/>
                  </a:lnTo>
                  <a:lnTo>
                    <a:pt x="15816" y="3382"/>
                  </a:lnTo>
                  <a:lnTo>
                    <a:pt x="15938" y="3577"/>
                  </a:lnTo>
                  <a:lnTo>
                    <a:pt x="16108" y="3772"/>
                  </a:lnTo>
                  <a:lnTo>
                    <a:pt x="15743" y="3796"/>
                  </a:lnTo>
                  <a:lnTo>
                    <a:pt x="15403" y="3820"/>
                  </a:lnTo>
                  <a:lnTo>
                    <a:pt x="14697" y="3820"/>
                  </a:lnTo>
                  <a:lnTo>
                    <a:pt x="14016" y="3796"/>
                  </a:lnTo>
                  <a:lnTo>
                    <a:pt x="13651" y="3772"/>
                  </a:lnTo>
                  <a:lnTo>
                    <a:pt x="13310" y="3820"/>
                  </a:lnTo>
                  <a:lnTo>
                    <a:pt x="13262" y="3042"/>
                  </a:lnTo>
                  <a:lnTo>
                    <a:pt x="13213" y="2239"/>
                  </a:lnTo>
                  <a:lnTo>
                    <a:pt x="13189" y="1874"/>
                  </a:lnTo>
                  <a:lnTo>
                    <a:pt x="13189" y="1533"/>
                  </a:lnTo>
                  <a:lnTo>
                    <a:pt x="13237" y="803"/>
                  </a:lnTo>
                  <a:close/>
                  <a:moveTo>
                    <a:pt x="1533" y="3163"/>
                  </a:moveTo>
                  <a:lnTo>
                    <a:pt x="1533" y="3455"/>
                  </a:lnTo>
                  <a:lnTo>
                    <a:pt x="1363" y="3553"/>
                  </a:lnTo>
                  <a:lnTo>
                    <a:pt x="1217" y="3650"/>
                  </a:lnTo>
                  <a:lnTo>
                    <a:pt x="901" y="3918"/>
                  </a:lnTo>
                  <a:lnTo>
                    <a:pt x="706" y="4064"/>
                  </a:lnTo>
                  <a:lnTo>
                    <a:pt x="511" y="4210"/>
                  </a:lnTo>
                  <a:lnTo>
                    <a:pt x="511" y="3845"/>
                  </a:lnTo>
                  <a:lnTo>
                    <a:pt x="511" y="3747"/>
                  </a:lnTo>
                  <a:lnTo>
                    <a:pt x="657" y="3699"/>
                  </a:lnTo>
                  <a:lnTo>
                    <a:pt x="803" y="3626"/>
                  </a:lnTo>
                  <a:lnTo>
                    <a:pt x="1047" y="3455"/>
                  </a:lnTo>
                  <a:lnTo>
                    <a:pt x="1387" y="3236"/>
                  </a:lnTo>
                  <a:lnTo>
                    <a:pt x="1533" y="3163"/>
                  </a:lnTo>
                  <a:close/>
                  <a:moveTo>
                    <a:pt x="1558" y="3942"/>
                  </a:moveTo>
                  <a:lnTo>
                    <a:pt x="1533" y="4404"/>
                  </a:lnTo>
                  <a:lnTo>
                    <a:pt x="1533" y="4526"/>
                  </a:lnTo>
                  <a:lnTo>
                    <a:pt x="1193" y="4745"/>
                  </a:lnTo>
                  <a:lnTo>
                    <a:pt x="852" y="4988"/>
                  </a:lnTo>
                  <a:lnTo>
                    <a:pt x="657" y="5086"/>
                  </a:lnTo>
                  <a:lnTo>
                    <a:pt x="511" y="5232"/>
                  </a:lnTo>
                  <a:lnTo>
                    <a:pt x="511" y="4648"/>
                  </a:lnTo>
                  <a:lnTo>
                    <a:pt x="657" y="4575"/>
                  </a:lnTo>
                  <a:lnTo>
                    <a:pt x="828" y="4477"/>
                  </a:lnTo>
                  <a:lnTo>
                    <a:pt x="1095" y="4258"/>
                  </a:lnTo>
                  <a:lnTo>
                    <a:pt x="1558" y="3942"/>
                  </a:lnTo>
                  <a:close/>
                  <a:moveTo>
                    <a:pt x="1509" y="4964"/>
                  </a:moveTo>
                  <a:lnTo>
                    <a:pt x="1485" y="5378"/>
                  </a:lnTo>
                  <a:lnTo>
                    <a:pt x="1363" y="5451"/>
                  </a:lnTo>
                  <a:lnTo>
                    <a:pt x="1241" y="5548"/>
                  </a:lnTo>
                  <a:lnTo>
                    <a:pt x="998" y="5767"/>
                  </a:lnTo>
                  <a:lnTo>
                    <a:pt x="730" y="5986"/>
                  </a:lnTo>
                  <a:lnTo>
                    <a:pt x="609" y="6108"/>
                  </a:lnTo>
                  <a:lnTo>
                    <a:pt x="511" y="6254"/>
                  </a:lnTo>
                  <a:lnTo>
                    <a:pt x="511" y="5499"/>
                  </a:lnTo>
                  <a:lnTo>
                    <a:pt x="633" y="5475"/>
                  </a:lnTo>
                  <a:lnTo>
                    <a:pt x="755" y="5426"/>
                  </a:lnTo>
                  <a:lnTo>
                    <a:pt x="1022" y="5256"/>
                  </a:lnTo>
                  <a:lnTo>
                    <a:pt x="1509" y="4964"/>
                  </a:lnTo>
                  <a:close/>
                  <a:moveTo>
                    <a:pt x="1460" y="5889"/>
                  </a:moveTo>
                  <a:lnTo>
                    <a:pt x="1436" y="6473"/>
                  </a:lnTo>
                  <a:lnTo>
                    <a:pt x="1363" y="6448"/>
                  </a:lnTo>
                  <a:lnTo>
                    <a:pt x="1266" y="6448"/>
                  </a:lnTo>
                  <a:lnTo>
                    <a:pt x="1193" y="6473"/>
                  </a:lnTo>
                  <a:lnTo>
                    <a:pt x="1022" y="6594"/>
                  </a:lnTo>
                  <a:lnTo>
                    <a:pt x="852" y="6716"/>
                  </a:lnTo>
                  <a:lnTo>
                    <a:pt x="730" y="6862"/>
                  </a:lnTo>
                  <a:lnTo>
                    <a:pt x="511" y="7105"/>
                  </a:lnTo>
                  <a:lnTo>
                    <a:pt x="511" y="6448"/>
                  </a:lnTo>
                  <a:lnTo>
                    <a:pt x="682" y="6424"/>
                  </a:lnTo>
                  <a:lnTo>
                    <a:pt x="828" y="6351"/>
                  </a:lnTo>
                  <a:lnTo>
                    <a:pt x="974" y="6254"/>
                  </a:lnTo>
                  <a:lnTo>
                    <a:pt x="1095" y="6156"/>
                  </a:lnTo>
                  <a:lnTo>
                    <a:pt x="1460" y="5889"/>
                  </a:lnTo>
                  <a:close/>
                  <a:moveTo>
                    <a:pt x="1412" y="6813"/>
                  </a:moveTo>
                  <a:lnTo>
                    <a:pt x="1387" y="7397"/>
                  </a:lnTo>
                  <a:lnTo>
                    <a:pt x="1168" y="7616"/>
                  </a:lnTo>
                  <a:lnTo>
                    <a:pt x="925" y="7835"/>
                  </a:lnTo>
                  <a:lnTo>
                    <a:pt x="755" y="8006"/>
                  </a:lnTo>
                  <a:lnTo>
                    <a:pt x="584" y="8176"/>
                  </a:lnTo>
                  <a:lnTo>
                    <a:pt x="536" y="7543"/>
                  </a:lnTo>
                  <a:lnTo>
                    <a:pt x="657" y="7446"/>
                  </a:lnTo>
                  <a:lnTo>
                    <a:pt x="779" y="7349"/>
                  </a:lnTo>
                  <a:lnTo>
                    <a:pt x="974" y="7154"/>
                  </a:lnTo>
                  <a:lnTo>
                    <a:pt x="1095" y="7032"/>
                  </a:lnTo>
                  <a:lnTo>
                    <a:pt x="1241" y="6911"/>
                  </a:lnTo>
                  <a:lnTo>
                    <a:pt x="1412" y="6813"/>
                  </a:lnTo>
                  <a:close/>
                  <a:moveTo>
                    <a:pt x="1363" y="7981"/>
                  </a:moveTo>
                  <a:lnTo>
                    <a:pt x="1339" y="8468"/>
                  </a:lnTo>
                  <a:lnTo>
                    <a:pt x="1241" y="8541"/>
                  </a:lnTo>
                  <a:lnTo>
                    <a:pt x="1168" y="8614"/>
                  </a:lnTo>
                  <a:lnTo>
                    <a:pt x="1022" y="8736"/>
                  </a:lnTo>
                  <a:lnTo>
                    <a:pt x="901" y="8882"/>
                  </a:lnTo>
                  <a:lnTo>
                    <a:pt x="779" y="9052"/>
                  </a:lnTo>
                  <a:lnTo>
                    <a:pt x="657" y="9222"/>
                  </a:lnTo>
                  <a:lnTo>
                    <a:pt x="609" y="8492"/>
                  </a:lnTo>
                  <a:lnTo>
                    <a:pt x="730" y="8444"/>
                  </a:lnTo>
                  <a:lnTo>
                    <a:pt x="876" y="8395"/>
                  </a:lnTo>
                  <a:lnTo>
                    <a:pt x="1095" y="8200"/>
                  </a:lnTo>
                  <a:lnTo>
                    <a:pt x="1363" y="7981"/>
                  </a:lnTo>
                  <a:close/>
                  <a:moveTo>
                    <a:pt x="1314" y="9003"/>
                  </a:moveTo>
                  <a:lnTo>
                    <a:pt x="1290" y="9611"/>
                  </a:lnTo>
                  <a:lnTo>
                    <a:pt x="1168" y="9660"/>
                  </a:lnTo>
                  <a:lnTo>
                    <a:pt x="1071" y="9733"/>
                  </a:lnTo>
                  <a:lnTo>
                    <a:pt x="852" y="9903"/>
                  </a:lnTo>
                  <a:lnTo>
                    <a:pt x="706" y="10049"/>
                  </a:lnTo>
                  <a:lnTo>
                    <a:pt x="657" y="9368"/>
                  </a:lnTo>
                  <a:lnTo>
                    <a:pt x="925" y="9271"/>
                  </a:lnTo>
                  <a:lnTo>
                    <a:pt x="1168" y="9101"/>
                  </a:lnTo>
                  <a:lnTo>
                    <a:pt x="1314" y="9003"/>
                  </a:lnTo>
                  <a:close/>
                  <a:moveTo>
                    <a:pt x="1266" y="10122"/>
                  </a:moveTo>
                  <a:lnTo>
                    <a:pt x="1266" y="10877"/>
                  </a:lnTo>
                  <a:lnTo>
                    <a:pt x="1120" y="10998"/>
                  </a:lnTo>
                  <a:lnTo>
                    <a:pt x="803" y="11242"/>
                  </a:lnTo>
                  <a:lnTo>
                    <a:pt x="730" y="10439"/>
                  </a:lnTo>
                  <a:lnTo>
                    <a:pt x="876" y="10366"/>
                  </a:lnTo>
                  <a:lnTo>
                    <a:pt x="1022" y="10293"/>
                  </a:lnTo>
                  <a:lnTo>
                    <a:pt x="1266" y="10122"/>
                  </a:lnTo>
                  <a:close/>
                  <a:moveTo>
                    <a:pt x="1266" y="11363"/>
                  </a:moveTo>
                  <a:lnTo>
                    <a:pt x="1266" y="11826"/>
                  </a:lnTo>
                  <a:lnTo>
                    <a:pt x="1120" y="11972"/>
                  </a:lnTo>
                  <a:lnTo>
                    <a:pt x="974" y="12118"/>
                  </a:lnTo>
                  <a:lnTo>
                    <a:pt x="901" y="12215"/>
                  </a:lnTo>
                  <a:lnTo>
                    <a:pt x="828" y="12337"/>
                  </a:lnTo>
                  <a:lnTo>
                    <a:pt x="803" y="11534"/>
                  </a:lnTo>
                  <a:lnTo>
                    <a:pt x="803" y="11485"/>
                  </a:lnTo>
                  <a:lnTo>
                    <a:pt x="925" y="11485"/>
                  </a:lnTo>
                  <a:lnTo>
                    <a:pt x="1047" y="11461"/>
                  </a:lnTo>
                  <a:lnTo>
                    <a:pt x="1144" y="11412"/>
                  </a:lnTo>
                  <a:lnTo>
                    <a:pt x="1266" y="11363"/>
                  </a:lnTo>
                  <a:close/>
                  <a:moveTo>
                    <a:pt x="1266" y="12385"/>
                  </a:moveTo>
                  <a:lnTo>
                    <a:pt x="1266" y="12872"/>
                  </a:lnTo>
                  <a:lnTo>
                    <a:pt x="974" y="13140"/>
                  </a:lnTo>
                  <a:lnTo>
                    <a:pt x="828" y="13286"/>
                  </a:lnTo>
                  <a:lnTo>
                    <a:pt x="828" y="12653"/>
                  </a:lnTo>
                  <a:lnTo>
                    <a:pt x="1022" y="12556"/>
                  </a:lnTo>
                  <a:lnTo>
                    <a:pt x="1217" y="12410"/>
                  </a:lnTo>
                  <a:lnTo>
                    <a:pt x="1266" y="12385"/>
                  </a:lnTo>
                  <a:close/>
                  <a:moveTo>
                    <a:pt x="1266" y="13407"/>
                  </a:moveTo>
                  <a:lnTo>
                    <a:pt x="1266" y="14113"/>
                  </a:lnTo>
                  <a:lnTo>
                    <a:pt x="1168" y="14186"/>
                  </a:lnTo>
                  <a:lnTo>
                    <a:pt x="1095" y="14235"/>
                  </a:lnTo>
                  <a:lnTo>
                    <a:pt x="925" y="14381"/>
                  </a:lnTo>
                  <a:lnTo>
                    <a:pt x="779" y="14527"/>
                  </a:lnTo>
                  <a:lnTo>
                    <a:pt x="803" y="13748"/>
                  </a:lnTo>
                  <a:lnTo>
                    <a:pt x="925" y="13675"/>
                  </a:lnTo>
                  <a:lnTo>
                    <a:pt x="1047" y="13578"/>
                  </a:lnTo>
                  <a:lnTo>
                    <a:pt x="1266" y="13407"/>
                  </a:lnTo>
                  <a:close/>
                  <a:moveTo>
                    <a:pt x="1266" y="14624"/>
                  </a:moveTo>
                  <a:lnTo>
                    <a:pt x="1266" y="14940"/>
                  </a:lnTo>
                  <a:lnTo>
                    <a:pt x="1193" y="14989"/>
                  </a:lnTo>
                  <a:lnTo>
                    <a:pt x="949" y="15208"/>
                  </a:lnTo>
                  <a:lnTo>
                    <a:pt x="730" y="15451"/>
                  </a:lnTo>
                  <a:lnTo>
                    <a:pt x="755" y="15062"/>
                  </a:lnTo>
                  <a:lnTo>
                    <a:pt x="876" y="14989"/>
                  </a:lnTo>
                  <a:lnTo>
                    <a:pt x="974" y="14892"/>
                  </a:lnTo>
                  <a:lnTo>
                    <a:pt x="1193" y="14697"/>
                  </a:lnTo>
                  <a:lnTo>
                    <a:pt x="1266" y="14624"/>
                  </a:lnTo>
                  <a:close/>
                  <a:moveTo>
                    <a:pt x="1241" y="15451"/>
                  </a:moveTo>
                  <a:lnTo>
                    <a:pt x="1241" y="15500"/>
                  </a:lnTo>
                  <a:lnTo>
                    <a:pt x="1217" y="15841"/>
                  </a:lnTo>
                  <a:lnTo>
                    <a:pt x="1071" y="15962"/>
                  </a:lnTo>
                  <a:lnTo>
                    <a:pt x="925" y="16108"/>
                  </a:lnTo>
                  <a:lnTo>
                    <a:pt x="682" y="16400"/>
                  </a:lnTo>
                  <a:lnTo>
                    <a:pt x="682" y="16400"/>
                  </a:lnTo>
                  <a:lnTo>
                    <a:pt x="730" y="15695"/>
                  </a:lnTo>
                  <a:lnTo>
                    <a:pt x="779" y="15719"/>
                  </a:lnTo>
                  <a:lnTo>
                    <a:pt x="828" y="15743"/>
                  </a:lnTo>
                  <a:lnTo>
                    <a:pt x="901" y="15743"/>
                  </a:lnTo>
                  <a:lnTo>
                    <a:pt x="949" y="15695"/>
                  </a:lnTo>
                  <a:lnTo>
                    <a:pt x="1241" y="15451"/>
                  </a:lnTo>
                  <a:close/>
                  <a:moveTo>
                    <a:pt x="1193" y="16327"/>
                  </a:moveTo>
                  <a:lnTo>
                    <a:pt x="1120" y="17009"/>
                  </a:lnTo>
                  <a:lnTo>
                    <a:pt x="998" y="17082"/>
                  </a:lnTo>
                  <a:lnTo>
                    <a:pt x="876" y="17179"/>
                  </a:lnTo>
                  <a:lnTo>
                    <a:pt x="682" y="17373"/>
                  </a:lnTo>
                  <a:lnTo>
                    <a:pt x="584" y="17495"/>
                  </a:lnTo>
                  <a:lnTo>
                    <a:pt x="584" y="17495"/>
                  </a:lnTo>
                  <a:lnTo>
                    <a:pt x="657" y="16668"/>
                  </a:lnTo>
                  <a:lnTo>
                    <a:pt x="803" y="16619"/>
                  </a:lnTo>
                  <a:lnTo>
                    <a:pt x="949" y="16522"/>
                  </a:lnTo>
                  <a:lnTo>
                    <a:pt x="1193" y="16327"/>
                  </a:lnTo>
                  <a:close/>
                  <a:moveTo>
                    <a:pt x="6813" y="463"/>
                  </a:moveTo>
                  <a:lnTo>
                    <a:pt x="8322" y="487"/>
                  </a:lnTo>
                  <a:lnTo>
                    <a:pt x="9831" y="560"/>
                  </a:lnTo>
                  <a:lnTo>
                    <a:pt x="12848" y="706"/>
                  </a:lnTo>
                  <a:lnTo>
                    <a:pt x="12799" y="901"/>
                  </a:lnTo>
                  <a:lnTo>
                    <a:pt x="12751" y="1071"/>
                  </a:lnTo>
                  <a:lnTo>
                    <a:pt x="12702" y="1484"/>
                  </a:lnTo>
                  <a:lnTo>
                    <a:pt x="12678" y="1874"/>
                  </a:lnTo>
                  <a:lnTo>
                    <a:pt x="12702" y="2312"/>
                  </a:lnTo>
                  <a:lnTo>
                    <a:pt x="12775" y="3115"/>
                  </a:lnTo>
                  <a:lnTo>
                    <a:pt x="12824" y="3528"/>
                  </a:lnTo>
                  <a:lnTo>
                    <a:pt x="12824" y="3893"/>
                  </a:lnTo>
                  <a:lnTo>
                    <a:pt x="12848" y="3966"/>
                  </a:lnTo>
                  <a:lnTo>
                    <a:pt x="12872" y="4039"/>
                  </a:lnTo>
                  <a:lnTo>
                    <a:pt x="12921" y="4064"/>
                  </a:lnTo>
                  <a:lnTo>
                    <a:pt x="12970" y="4112"/>
                  </a:lnTo>
                  <a:lnTo>
                    <a:pt x="12994" y="4161"/>
                  </a:lnTo>
                  <a:lnTo>
                    <a:pt x="13067" y="4210"/>
                  </a:lnTo>
                  <a:lnTo>
                    <a:pt x="13262" y="4258"/>
                  </a:lnTo>
                  <a:lnTo>
                    <a:pt x="13456" y="4307"/>
                  </a:lnTo>
                  <a:lnTo>
                    <a:pt x="13894" y="4331"/>
                  </a:lnTo>
                  <a:lnTo>
                    <a:pt x="14697" y="4356"/>
                  </a:lnTo>
                  <a:lnTo>
                    <a:pt x="15500" y="4356"/>
                  </a:lnTo>
                  <a:lnTo>
                    <a:pt x="15889" y="4331"/>
                  </a:lnTo>
                  <a:lnTo>
                    <a:pt x="16279" y="4283"/>
                  </a:lnTo>
                  <a:lnTo>
                    <a:pt x="16254" y="5061"/>
                  </a:lnTo>
                  <a:lnTo>
                    <a:pt x="16279" y="5864"/>
                  </a:lnTo>
                  <a:lnTo>
                    <a:pt x="16303" y="6643"/>
                  </a:lnTo>
                  <a:lnTo>
                    <a:pt x="16303" y="7422"/>
                  </a:lnTo>
                  <a:lnTo>
                    <a:pt x="16279" y="9319"/>
                  </a:lnTo>
                  <a:lnTo>
                    <a:pt x="16254" y="10268"/>
                  </a:lnTo>
                  <a:lnTo>
                    <a:pt x="16254" y="11242"/>
                  </a:lnTo>
                  <a:lnTo>
                    <a:pt x="16303" y="13140"/>
                  </a:lnTo>
                  <a:lnTo>
                    <a:pt x="16352" y="15062"/>
                  </a:lnTo>
                  <a:lnTo>
                    <a:pt x="16327" y="15962"/>
                  </a:lnTo>
                  <a:lnTo>
                    <a:pt x="16327" y="16887"/>
                  </a:lnTo>
                  <a:lnTo>
                    <a:pt x="16327" y="17738"/>
                  </a:lnTo>
                  <a:lnTo>
                    <a:pt x="16303" y="18152"/>
                  </a:lnTo>
                  <a:lnTo>
                    <a:pt x="16254" y="18590"/>
                  </a:lnTo>
                  <a:lnTo>
                    <a:pt x="15889" y="18614"/>
                  </a:lnTo>
                  <a:lnTo>
                    <a:pt x="15549" y="18639"/>
                  </a:lnTo>
                  <a:lnTo>
                    <a:pt x="11923" y="18639"/>
                  </a:lnTo>
                  <a:lnTo>
                    <a:pt x="9733" y="18614"/>
                  </a:lnTo>
                  <a:lnTo>
                    <a:pt x="7641" y="18566"/>
                  </a:lnTo>
                  <a:lnTo>
                    <a:pt x="5524" y="18517"/>
                  </a:lnTo>
                  <a:lnTo>
                    <a:pt x="4453" y="18517"/>
                  </a:lnTo>
                  <a:lnTo>
                    <a:pt x="3383" y="18566"/>
                  </a:lnTo>
                  <a:lnTo>
                    <a:pt x="2701" y="18566"/>
                  </a:lnTo>
                  <a:lnTo>
                    <a:pt x="2361" y="18590"/>
                  </a:lnTo>
                  <a:lnTo>
                    <a:pt x="2020" y="18639"/>
                  </a:lnTo>
                  <a:lnTo>
                    <a:pt x="1971" y="18590"/>
                  </a:lnTo>
                  <a:lnTo>
                    <a:pt x="1923" y="18517"/>
                  </a:lnTo>
                  <a:lnTo>
                    <a:pt x="1850" y="18493"/>
                  </a:lnTo>
                  <a:lnTo>
                    <a:pt x="1777" y="18493"/>
                  </a:lnTo>
                  <a:lnTo>
                    <a:pt x="1704" y="18298"/>
                  </a:lnTo>
                  <a:lnTo>
                    <a:pt x="1679" y="18103"/>
                  </a:lnTo>
                  <a:lnTo>
                    <a:pt x="1704" y="18030"/>
                  </a:lnTo>
                  <a:lnTo>
                    <a:pt x="1704" y="17957"/>
                  </a:lnTo>
                  <a:lnTo>
                    <a:pt x="1679" y="17884"/>
                  </a:lnTo>
                  <a:lnTo>
                    <a:pt x="1631" y="17811"/>
                  </a:lnTo>
                  <a:lnTo>
                    <a:pt x="1631" y="17398"/>
                  </a:lnTo>
                  <a:lnTo>
                    <a:pt x="1631" y="17009"/>
                  </a:lnTo>
                  <a:lnTo>
                    <a:pt x="1679" y="16133"/>
                  </a:lnTo>
                  <a:lnTo>
                    <a:pt x="1728" y="15281"/>
                  </a:lnTo>
                  <a:lnTo>
                    <a:pt x="1728" y="15086"/>
                  </a:lnTo>
                  <a:lnTo>
                    <a:pt x="1777" y="15038"/>
                  </a:lnTo>
                  <a:lnTo>
                    <a:pt x="1801" y="14965"/>
                  </a:lnTo>
                  <a:lnTo>
                    <a:pt x="1777" y="14916"/>
                  </a:lnTo>
                  <a:lnTo>
                    <a:pt x="1728" y="14843"/>
                  </a:lnTo>
                  <a:lnTo>
                    <a:pt x="1728" y="13018"/>
                  </a:lnTo>
                  <a:lnTo>
                    <a:pt x="1801" y="12945"/>
                  </a:lnTo>
                  <a:lnTo>
                    <a:pt x="1825" y="12848"/>
                  </a:lnTo>
                  <a:lnTo>
                    <a:pt x="1825" y="12775"/>
                  </a:lnTo>
                  <a:lnTo>
                    <a:pt x="1801" y="12726"/>
                  </a:lnTo>
                  <a:lnTo>
                    <a:pt x="1728" y="12677"/>
                  </a:lnTo>
                  <a:lnTo>
                    <a:pt x="1728" y="11071"/>
                  </a:lnTo>
                  <a:lnTo>
                    <a:pt x="1752" y="11023"/>
                  </a:lnTo>
                  <a:lnTo>
                    <a:pt x="1777" y="10974"/>
                  </a:lnTo>
                  <a:lnTo>
                    <a:pt x="1752" y="10925"/>
                  </a:lnTo>
                  <a:lnTo>
                    <a:pt x="1728" y="10852"/>
                  </a:lnTo>
                  <a:lnTo>
                    <a:pt x="1752" y="10049"/>
                  </a:lnTo>
                  <a:lnTo>
                    <a:pt x="1825" y="7373"/>
                  </a:lnTo>
                  <a:lnTo>
                    <a:pt x="1874" y="6059"/>
                  </a:lnTo>
                  <a:lnTo>
                    <a:pt x="1947" y="4721"/>
                  </a:lnTo>
                  <a:lnTo>
                    <a:pt x="1971" y="4137"/>
                  </a:lnTo>
                  <a:lnTo>
                    <a:pt x="1971" y="3553"/>
                  </a:lnTo>
                  <a:lnTo>
                    <a:pt x="1947" y="2969"/>
                  </a:lnTo>
                  <a:lnTo>
                    <a:pt x="1898" y="2360"/>
                  </a:lnTo>
                  <a:lnTo>
                    <a:pt x="1874" y="1825"/>
                  </a:lnTo>
                  <a:lnTo>
                    <a:pt x="1825" y="1290"/>
                  </a:lnTo>
                  <a:lnTo>
                    <a:pt x="1752" y="925"/>
                  </a:lnTo>
                  <a:lnTo>
                    <a:pt x="1728" y="755"/>
                  </a:lnTo>
                  <a:lnTo>
                    <a:pt x="1704" y="560"/>
                  </a:lnTo>
                  <a:lnTo>
                    <a:pt x="2142" y="609"/>
                  </a:lnTo>
                  <a:lnTo>
                    <a:pt x="2580" y="609"/>
                  </a:lnTo>
                  <a:lnTo>
                    <a:pt x="3456" y="584"/>
                  </a:lnTo>
                  <a:lnTo>
                    <a:pt x="5135" y="511"/>
                  </a:lnTo>
                  <a:lnTo>
                    <a:pt x="5986" y="487"/>
                  </a:lnTo>
                  <a:lnTo>
                    <a:pt x="6813" y="463"/>
                  </a:lnTo>
                  <a:close/>
                  <a:moveTo>
                    <a:pt x="1120" y="17544"/>
                  </a:moveTo>
                  <a:lnTo>
                    <a:pt x="1144" y="17982"/>
                  </a:lnTo>
                  <a:lnTo>
                    <a:pt x="974" y="18176"/>
                  </a:lnTo>
                  <a:lnTo>
                    <a:pt x="803" y="18371"/>
                  </a:lnTo>
                  <a:lnTo>
                    <a:pt x="682" y="18517"/>
                  </a:lnTo>
                  <a:lnTo>
                    <a:pt x="584" y="18663"/>
                  </a:lnTo>
                  <a:lnTo>
                    <a:pt x="536" y="18858"/>
                  </a:lnTo>
                  <a:lnTo>
                    <a:pt x="536" y="19028"/>
                  </a:lnTo>
                  <a:lnTo>
                    <a:pt x="536" y="19052"/>
                  </a:lnTo>
                  <a:lnTo>
                    <a:pt x="584" y="19052"/>
                  </a:lnTo>
                  <a:lnTo>
                    <a:pt x="779" y="18955"/>
                  </a:lnTo>
                  <a:lnTo>
                    <a:pt x="949" y="18809"/>
                  </a:lnTo>
                  <a:lnTo>
                    <a:pt x="1266" y="18468"/>
                  </a:lnTo>
                  <a:lnTo>
                    <a:pt x="1339" y="18663"/>
                  </a:lnTo>
                  <a:lnTo>
                    <a:pt x="1412" y="18833"/>
                  </a:lnTo>
                  <a:lnTo>
                    <a:pt x="1168" y="19150"/>
                  </a:lnTo>
                  <a:lnTo>
                    <a:pt x="901" y="19539"/>
                  </a:lnTo>
                  <a:lnTo>
                    <a:pt x="657" y="19928"/>
                  </a:lnTo>
                  <a:lnTo>
                    <a:pt x="584" y="19685"/>
                  </a:lnTo>
                  <a:lnTo>
                    <a:pt x="560" y="19466"/>
                  </a:lnTo>
                  <a:lnTo>
                    <a:pt x="511" y="18979"/>
                  </a:lnTo>
                  <a:lnTo>
                    <a:pt x="511" y="18468"/>
                  </a:lnTo>
                  <a:lnTo>
                    <a:pt x="536" y="17982"/>
                  </a:lnTo>
                  <a:lnTo>
                    <a:pt x="657" y="17909"/>
                  </a:lnTo>
                  <a:lnTo>
                    <a:pt x="779" y="17836"/>
                  </a:lnTo>
                  <a:lnTo>
                    <a:pt x="974" y="17665"/>
                  </a:lnTo>
                  <a:lnTo>
                    <a:pt x="1120" y="17544"/>
                  </a:lnTo>
                  <a:close/>
                  <a:moveTo>
                    <a:pt x="15451" y="19101"/>
                  </a:moveTo>
                  <a:lnTo>
                    <a:pt x="15427" y="19296"/>
                  </a:lnTo>
                  <a:lnTo>
                    <a:pt x="15427" y="19490"/>
                  </a:lnTo>
                  <a:lnTo>
                    <a:pt x="15451" y="19904"/>
                  </a:lnTo>
                  <a:lnTo>
                    <a:pt x="15086" y="19953"/>
                  </a:lnTo>
                  <a:lnTo>
                    <a:pt x="15086" y="19953"/>
                  </a:lnTo>
                  <a:lnTo>
                    <a:pt x="15159" y="19734"/>
                  </a:lnTo>
                  <a:lnTo>
                    <a:pt x="15257" y="19417"/>
                  </a:lnTo>
                  <a:lnTo>
                    <a:pt x="15281" y="19271"/>
                  </a:lnTo>
                  <a:lnTo>
                    <a:pt x="15281" y="19101"/>
                  </a:lnTo>
                  <a:close/>
                  <a:moveTo>
                    <a:pt x="15062" y="19101"/>
                  </a:moveTo>
                  <a:lnTo>
                    <a:pt x="14989" y="19174"/>
                  </a:lnTo>
                  <a:lnTo>
                    <a:pt x="14940" y="19271"/>
                  </a:lnTo>
                  <a:lnTo>
                    <a:pt x="14867" y="19442"/>
                  </a:lnTo>
                  <a:lnTo>
                    <a:pt x="14721" y="19782"/>
                  </a:lnTo>
                  <a:lnTo>
                    <a:pt x="14600" y="20026"/>
                  </a:lnTo>
                  <a:lnTo>
                    <a:pt x="14357" y="20050"/>
                  </a:lnTo>
                  <a:lnTo>
                    <a:pt x="14357" y="20050"/>
                  </a:lnTo>
                  <a:lnTo>
                    <a:pt x="14454" y="19758"/>
                  </a:lnTo>
                  <a:lnTo>
                    <a:pt x="14503" y="19563"/>
                  </a:lnTo>
                  <a:lnTo>
                    <a:pt x="14551" y="19344"/>
                  </a:lnTo>
                  <a:lnTo>
                    <a:pt x="14575" y="19198"/>
                  </a:lnTo>
                  <a:lnTo>
                    <a:pt x="14551" y="19125"/>
                  </a:lnTo>
                  <a:lnTo>
                    <a:pt x="15062" y="19101"/>
                  </a:lnTo>
                  <a:close/>
                  <a:moveTo>
                    <a:pt x="9782" y="19052"/>
                  </a:moveTo>
                  <a:lnTo>
                    <a:pt x="9660" y="19296"/>
                  </a:lnTo>
                  <a:lnTo>
                    <a:pt x="9563" y="19563"/>
                  </a:lnTo>
                  <a:lnTo>
                    <a:pt x="9490" y="19831"/>
                  </a:lnTo>
                  <a:lnTo>
                    <a:pt x="9441" y="20074"/>
                  </a:lnTo>
                  <a:lnTo>
                    <a:pt x="9028" y="20074"/>
                  </a:lnTo>
                  <a:lnTo>
                    <a:pt x="9125" y="19831"/>
                  </a:lnTo>
                  <a:lnTo>
                    <a:pt x="9174" y="19636"/>
                  </a:lnTo>
                  <a:lnTo>
                    <a:pt x="9320" y="19344"/>
                  </a:lnTo>
                  <a:lnTo>
                    <a:pt x="9368" y="19174"/>
                  </a:lnTo>
                  <a:lnTo>
                    <a:pt x="9393" y="19101"/>
                  </a:lnTo>
                  <a:lnTo>
                    <a:pt x="9368" y="19052"/>
                  </a:lnTo>
                  <a:close/>
                  <a:moveTo>
                    <a:pt x="10780" y="19077"/>
                  </a:moveTo>
                  <a:lnTo>
                    <a:pt x="10609" y="19296"/>
                  </a:lnTo>
                  <a:lnTo>
                    <a:pt x="10439" y="19539"/>
                  </a:lnTo>
                  <a:lnTo>
                    <a:pt x="10366" y="19685"/>
                  </a:lnTo>
                  <a:lnTo>
                    <a:pt x="10317" y="19807"/>
                  </a:lnTo>
                  <a:lnTo>
                    <a:pt x="10269" y="19953"/>
                  </a:lnTo>
                  <a:lnTo>
                    <a:pt x="10269" y="20074"/>
                  </a:lnTo>
                  <a:lnTo>
                    <a:pt x="9904" y="20074"/>
                  </a:lnTo>
                  <a:lnTo>
                    <a:pt x="9904" y="19977"/>
                  </a:lnTo>
                  <a:lnTo>
                    <a:pt x="9977" y="19734"/>
                  </a:lnTo>
                  <a:lnTo>
                    <a:pt x="10050" y="19515"/>
                  </a:lnTo>
                  <a:lnTo>
                    <a:pt x="10147" y="19320"/>
                  </a:lnTo>
                  <a:lnTo>
                    <a:pt x="10196" y="19198"/>
                  </a:lnTo>
                  <a:lnTo>
                    <a:pt x="10220" y="19077"/>
                  </a:lnTo>
                  <a:close/>
                  <a:moveTo>
                    <a:pt x="9101" y="19028"/>
                  </a:moveTo>
                  <a:lnTo>
                    <a:pt x="9003" y="19150"/>
                  </a:lnTo>
                  <a:lnTo>
                    <a:pt x="8930" y="19271"/>
                  </a:lnTo>
                  <a:lnTo>
                    <a:pt x="8809" y="19466"/>
                  </a:lnTo>
                  <a:lnTo>
                    <a:pt x="8736" y="19685"/>
                  </a:lnTo>
                  <a:lnTo>
                    <a:pt x="8638" y="19880"/>
                  </a:lnTo>
                  <a:lnTo>
                    <a:pt x="8614" y="19977"/>
                  </a:lnTo>
                  <a:lnTo>
                    <a:pt x="8565" y="20074"/>
                  </a:lnTo>
                  <a:lnTo>
                    <a:pt x="8079" y="20099"/>
                  </a:lnTo>
                  <a:lnTo>
                    <a:pt x="8103" y="19953"/>
                  </a:lnTo>
                  <a:lnTo>
                    <a:pt x="8176" y="19734"/>
                  </a:lnTo>
                  <a:lnTo>
                    <a:pt x="8273" y="19490"/>
                  </a:lnTo>
                  <a:lnTo>
                    <a:pt x="8395" y="19296"/>
                  </a:lnTo>
                  <a:lnTo>
                    <a:pt x="8468" y="19150"/>
                  </a:lnTo>
                  <a:lnTo>
                    <a:pt x="8517" y="19028"/>
                  </a:lnTo>
                  <a:close/>
                  <a:moveTo>
                    <a:pt x="10926" y="19077"/>
                  </a:moveTo>
                  <a:lnTo>
                    <a:pt x="10999" y="19101"/>
                  </a:lnTo>
                  <a:lnTo>
                    <a:pt x="11631" y="19101"/>
                  </a:lnTo>
                  <a:lnTo>
                    <a:pt x="11510" y="19247"/>
                  </a:lnTo>
                  <a:lnTo>
                    <a:pt x="11412" y="19393"/>
                  </a:lnTo>
                  <a:lnTo>
                    <a:pt x="11266" y="19685"/>
                  </a:lnTo>
                  <a:lnTo>
                    <a:pt x="11193" y="19880"/>
                  </a:lnTo>
                  <a:lnTo>
                    <a:pt x="11169" y="20001"/>
                  </a:lnTo>
                  <a:lnTo>
                    <a:pt x="11145" y="20099"/>
                  </a:lnTo>
                  <a:lnTo>
                    <a:pt x="11047" y="20099"/>
                  </a:lnTo>
                  <a:lnTo>
                    <a:pt x="10609" y="20074"/>
                  </a:lnTo>
                  <a:lnTo>
                    <a:pt x="10658" y="19831"/>
                  </a:lnTo>
                  <a:lnTo>
                    <a:pt x="10731" y="19588"/>
                  </a:lnTo>
                  <a:lnTo>
                    <a:pt x="10926" y="19077"/>
                  </a:lnTo>
                  <a:close/>
                  <a:moveTo>
                    <a:pt x="14357" y="19125"/>
                  </a:moveTo>
                  <a:lnTo>
                    <a:pt x="14308" y="19198"/>
                  </a:lnTo>
                  <a:lnTo>
                    <a:pt x="14186" y="19393"/>
                  </a:lnTo>
                  <a:lnTo>
                    <a:pt x="14113" y="19563"/>
                  </a:lnTo>
                  <a:lnTo>
                    <a:pt x="14016" y="19782"/>
                  </a:lnTo>
                  <a:lnTo>
                    <a:pt x="13919" y="20001"/>
                  </a:lnTo>
                  <a:lnTo>
                    <a:pt x="13870" y="20074"/>
                  </a:lnTo>
                  <a:lnTo>
                    <a:pt x="13335" y="20099"/>
                  </a:lnTo>
                  <a:lnTo>
                    <a:pt x="13432" y="19880"/>
                  </a:lnTo>
                  <a:lnTo>
                    <a:pt x="13529" y="19685"/>
                  </a:lnTo>
                  <a:lnTo>
                    <a:pt x="13651" y="19393"/>
                  </a:lnTo>
                  <a:lnTo>
                    <a:pt x="13675" y="19344"/>
                  </a:lnTo>
                  <a:lnTo>
                    <a:pt x="13675" y="19271"/>
                  </a:lnTo>
                  <a:lnTo>
                    <a:pt x="13675" y="19198"/>
                  </a:lnTo>
                  <a:lnTo>
                    <a:pt x="13675" y="19150"/>
                  </a:lnTo>
                  <a:lnTo>
                    <a:pt x="13700" y="19125"/>
                  </a:lnTo>
                  <a:close/>
                  <a:moveTo>
                    <a:pt x="7665" y="18979"/>
                  </a:moveTo>
                  <a:lnTo>
                    <a:pt x="8200" y="19004"/>
                  </a:lnTo>
                  <a:lnTo>
                    <a:pt x="8079" y="19125"/>
                  </a:lnTo>
                  <a:lnTo>
                    <a:pt x="8006" y="19271"/>
                  </a:lnTo>
                  <a:lnTo>
                    <a:pt x="7884" y="19490"/>
                  </a:lnTo>
                  <a:lnTo>
                    <a:pt x="7738" y="19782"/>
                  </a:lnTo>
                  <a:lnTo>
                    <a:pt x="7689" y="19953"/>
                  </a:lnTo>
                  <a:lnTo>
                    <a:pt x="7689" y="20099"/>
                  </a:lnTo>
                  <a:lnTo>
                    <a:pt x="6984" y="20123"/>
                  </a:lnTo>
                  <a:lnTo>
                    <a:pt x="7057" y="19977"/>
                  </a:lnTo>
                  <a:lnTo>
                    <a:pt x="7130" y="19831"/>
                  </a:lnTo>
                  <a:lnTo>
                    <a:pt x="7324" y="19563"/>
                  </a:lnTo>
                  <a:lnTo>
                    <a:pt x="7519" y="19271"/>
                  </a:lnTo>
                  <a:lnTo>
                    <a:pt x="7592" y="19125"/>
                  </a:lnTo>
                  <a:lnTo>
                    <a:pt x="7665" y="18979"/>
                  </a:lnTo>
                  <a:close/>
                  <a:moveTo>
                    <a:pt x="11996" y="19101"/>
                  </a:moveTo>
                  <a:lnTo>
                    <a:pt x="12556" y="19125"/>
                  </a:lnTo>
                  <a:lnTo>
                    <a:pt x="12483" y="19223"/>
                  </a:lnTo>
                  <a:lnTo>
                    <a:pt x="12410" y="19320"/>
                  </a:lnTo>
                  <a:lnTo>
                    <a:pt x="12313" y="19563"/>
                  </a:lnTo>
                  <a:lnTo>
                    <a:pt x="12240" y="19855"/>
                  </a:lnTo>
                  <a:lnTo>
                    <a:pt x="12167" y="20123"/>
                  </a:lnTo>
                  <a:lnTo>
                    <a:pt x="11558" y="20099"/>
                  </a:lnTo>
                  <a:lnTo>
                    <a:pt x="11583" y="19953"/>
                  </a:lnTo>
                  <a:lnTo>
                    <a:pt x="11656" y="19807"/>
                  </a:lnTo>
                  <a:lnTo>
                    <a:pt x="11802" y="19563"/>
                  </a:lnTo>
                  <a:lnTo>
                    <a:pt x="11899" y="19369"/>
                  </a:lnTo>
                  <a:lnTo>
                    <a:pt x="11948" y="19247"/>
                  </a:lnTo>
                  <a:lnTo>
                    <a:pt x="11996" y="19101"/>
                  </a:lnTo>
                  <a:close/>
                  <a:moveTo>
                    <a:pt x="13602" y="19125"/>
                  </a:moveTo>
                  <a:lnTo>
                    <a:pt x="13505" y="19174"/>
                  </a:lnTo>
                  <a:lnTo>
                    <a:pt x="13408" y="19247"/>
                  </a:lnTo>
                  <a:lnTo>
                    <a:pt x="13286" y="19393"/>
                  </a:lnTo>
                  <a:lnTo>
                    <a:pt x="13164" y="19539"/>
                  </a:lnTo>
                  <a:lnTo>
                    <a:pt x="13018" y="19831"/>
                  </a:lnTo>
                  <a:lnTo>
                    <a:pt x="12921" y="20123"/>
                  </a:lnTo>
                  <a:lnTo>
                    <a:pt x="12580" y="20123"/>
                  </a:lnTo>
                  <a:lnTo>
                    <a:pt x="12653" y="19807"/>
                  </a:lnTo>
                  <a:lnTo>
                    <a:pt x="12751" y="19490"/>
                  </a:lnTo>
                  <a:lnTo>
                    <a:pt x="12848" y="19150"/>
                  </a:lnTo>
                  <a:lnTo>
                    <a:pt x="12848" y="19125"/>
                  </a:lnTo>
                  <a:close/>
                  <a:moveTo>
                    <a:pt x="6813" y="18955"/>
                  </a:moveTo>
                  <a:lnTo>
                    <a:pt x="7324" y="18979"/>
                  </a:lnTo>
                  <a:lnTo>
                    <a:pt x="7203" y="19101"/>
                  </a:lnTo>
                  <a:lnTo>
                    <a:pt x="7081" y="19223"/>
                  </a:lnTo>
                  <a:lnTo>
                    <a:pt x="6886" y="19515"/>
                  </a:lnTo>
                  <a:lnTo>
                    <a:pt x="6716" y="19831"/>
                  </a:lnTo>
                  <a:lnTo>
                    <a:pt x="6619" y="20147"/>
                  </a:lnTo>
                  <a:lnTo>
                    <a:pt x="6303" y="20147"/>
                  </a:lnTo>
                  <a:lnTo>
                    <a:pt x="6351" y="20001"/>
                  </a:lnTo>
                  <a:lnTo>
                    <a:pt x="6400" y="19855"/>
                  </a:lnTo>
                  <a:lnTo>
                    <a:pt x="6424" y="19685"/>
                  </a:lnTo>
                  <a:lnTo>
                    <a:pt x="6497" y="19539"/>
                  </a:lnTo>
                  <a:lnTo>
                    <a:pt x="6643" y="19247"/>
                  </a:lnTo>
                  <a:lnTo>
                    <a:pt x="6813" y="18955"/>
                  </a:lnTo>
                  <a:close/>
                  <a:moveTo>
                    <a:pt x="6376" y="18955"/>
                  </a:moveTo>
                  <a:lnTo>
                    <a:pt x="6230" y="19198"/>
                  </a:lnTo>
                  <a:lnTo>
                    <a:pt x="6132" y="19417"/>
                  </a:lnTo>
                  <a:lnTo>
                    <a:pt x="6059" y="19588"/>
                  </a:lnTo>
                  <a:lnTo>
                    <a:pt x="5962" y="19782"/>
                  </a:lnTo>
                  <a:lnTo>
                    <a:pt x="5913" y="19977"/>
                  </a:lnTo>
                  <a:lnTo>
                    <a:pt x="5913" y="20074"/>
                  </a:lnTo>
                  <a:lnTo>
                    <a:pt x="5938" y="20172"/>
                  </a:lnTo>
                  <a:lnTo>
                    <a:pt x="5086" y="20220"/>
                  </a:lnTo>
                  <a:lnTo>
                    <a:pt x="5208" y="19977"/>
                  </a:lnTo>
                  <a:lnTo>
                    <a:pt x="5329" y="19734"/>
                  </a:lnTo>
                  <a:lnTo>
                    <a:pt x="5573" y="19320"/>
                  </a:lnTo>
                  <a:lnTo>
                    <a:pt x="5670" y="19150"/>
                  </a:lnTo>
                  <a:lnTo>
                    <a:pt x="5743" y="19052"/>
                  </a:lnTo>
                  <a:lnTo>
                    <a:pt x="5743" y="19004"/>
                  </a:lnTo>
                  <a:lnTo>
                    <a:pt x="5719" y="18955"/>
                  </a:lnTo>
                  <a:close/>
                  <a:moveTo>
                    <a:pt x="5475" y="18955"/>
                  </a:moveTo>
                  <a:lnTo>
                    <a:pt x="5305" y="19125"/>
                  </a:lnTo>
                  <a:lnTo>
                    <a:pt x="5183" y="19296"/>
                  </a:lnTo>
                  <a:lnTo>
                    <a:pt x="4964" y="19685"/>
                  </a:lnTo>
                  <a:lnTo>
                    <a:pt x="4818" y="19953"/>
                  </a:lnTo>
                  <a:lnTo>
                    <a:pt x="4745" y="20099"/>
                  </a:lnTo>
                  <a:lnTo>
                    <a:pt x="4745" y="20220"/>
                  </a:lnTo>
                  <a:lnTo>
                    <a:pt x="4210" y="20269"/>
                  </a:lnTo>
                  <a:lnTo>
                    <a:pt x="4234" y="20196"/>
                  </a:lnTo>
                  <a:lnTo>
                    <a:pt x="4332" y="19953"/>
                  </a:lnTo>
                  <a:lnTo>
                    <a:pt x="4429" y="19709"/>
                  </a:lnTo>
                  <a:lnTo>
                    <a:pt x="4624" y="19369"/>
                  </a:lnTo>
                  <a:lnTo>
                    <a:pt x="4672" y="19271"/>
                  </a:lnTo>
                  <a:lnTo>
                    <a:pt x="4697" y="19198"/>
                  </a:lnTo>
                  <a:lnTo>
                    <a:pt x="4697" y="19101"/>
                  </a:lnTo>
                  <a:lnTo>
                    <a:pt x="4672" y="19004"/>
                  </a:lnTo>
                  <a:lnTo>
                    <a:pt x="4551" y="19004"/>
                  </a:lnTo>
                  <a:lnTo>
                    <a:pt x="4453" y="19077"/>
                  </a:lnTo>
                  <a:lnTo>
                    <a:pt x="4356" y="19150"/>
                  </a:lnTo>
                  <a:lnTo>
                    <a:pt x="4259" y="19271"/>
                  </a:lnTo>
                  <a:lnTo>
                    <a:pt x="4113" y="19490"/>
                  </a:lnTo>
                  <a:lnTo>
                    <a:pt x="4015" y="19709"/>
                  </a:lnTo>
                  <a:lnTo>
                    <a:pt x="3869" y="19977"/>
                  </a:lnTo>
                  <a:lnTo>
                    <a:pt x="3821" y="20123"/>
                  </a:lnTo>
                  <a:lnTo>
                    <a:pt x="3796" y="20293"/>
                  </a:lnTo>
                  <a:lnTo>
                    <a:pt x="3358" y="20318"/>
                  </a:lnTo>
                  <a:lnTo>
                    <a:pt x="3383" y="20172"/>
                  </a:lnTo>
                  <a:lnTo>
                    <a:pt x="3456" y="19928"/>
                  </a:lnTo>
                  <a:lnTo>
                    <a:pt x="3553" y="19709"/>
                  </a:lnTo>
                  <a:lnTo>
                    <a:pt x="3748" y="19320"/>
                  </a:lnTo>
                  <a:lnTo>
                    <a:pt x="3967" y="18955"/>
                  </a:lnTo>
                  <a:close/>
                  <a:moveTo>
                    <a:pt x="1850" y="19028"/>
                  </a:moveTo>
                  <a:lnTo>
                    <a:pt x="2166" y="19052"/>
                  </a:lnTo>
                  <a:lnTo>
                    <a:pt x="2507" y="19052"/>
                  </a:lnTo>
                  <a:lnTo>
                    <a:pt x="2239" y="19393"/>
                  </a:lnTo>
                  <a:lnTo>
                    <a:pt x="1971" y="19758"/>
                  </a:lnTo>
                  <a:lnTo>
                    <a:pt x="1777" y="20099"/>
                  </a:lnTo>
                  <a:lnTo>
                    <a:pt x="1704" y="20245"/>
                  </a:lnTo>
                  <a:lnTo>
                    <a:pt x="1655" y="20366"/>
                  </a:lnTo>
                  <a:lnTo>
                    <a:pt x="1558" y="20366"/>
                  </a:lnTo>
                  <a:lnTo>
                    <a:pt x="1217" y="20342"/>
                  </a:lnTo>
                  <a:lnTo>
                    <a:pt x="876" y="20318"/>
                  </a:lnTo>
                  <a:lnTo>
                    <a:pt x="1144" y="20001"/>
                  </a:lnTo>
                  <a:lnTo>
                    <a:pt x="1363" y="19685"/>
                  </a:lnTo>
                  <a:lnTo>
                    <a:pt x="1606" y="19344"/>
                  </a:lnTo>
                  <a:lnTo>
                    <a:pt x="1850" y="19028"/>
                  </a:lnTo>
                  <a:close/>
                  <a:moveTo>
                    <a:pt x="3675" y="18955"/>
                  </a:moveTo>
                  <a:lnTo>
                    <a:pt x="3553" y="19077"/>
                  </a:lnTo>
                  <a:lnTo>
                    <a:pt x="3431" y="19223"/>
                  </a:lnTo>
                  <a:lnTo>
                    <a:pt x="3261" y="19539"/>
                  </a:lnTo>
                  <a:lnTo>
                    <a:pt x="3164" y="19709"/>
                  </a:lnTo>
                  <a:lnTo>
                    <a:pt x="3066" y="19904"/>
                  </a:lnTo>
                  <a:lnTo>
                    <a:pt x="3018" y="20123"/>
                  </a:lnTo>
                  <a:lnTo>
                    <a:pt x="2993" y="20220"/>
                  </a:lnTo>
                  <a:lnTo>
                    <a:pt x="2993" y="20342"/>
                  </a:lnTo>
                  <a:lnTo>
                    <a:pt x="2044" y="20391"/>
                  </a:lnTo>
                  <a:lnTo>
                    <a:pt x="2239" y="20123"/>
                  </a:lnTo>
                  <a:lnTo>
                    <a:pt x="2361" y="19928"/>
                  </a:lnTo>
                  <a:lnTo>
                    <a:pt x="2677" y="19442"/>
                  </a:lnTo>
                  <a:lnTo>
                    <a:pt x="2872" y="19198"/>
                  </a:lnTo>
                  <a:lnTo>
                    <a:pt x="2969" y="19101"/>
                  </a:lnTo>
                  <a:lnTo>
                    <a:pt x="3066" y="19004"/>
                  </a:lnTo>
                  <a:lnTo>
                    <a:pt x="3675" y="18955"/>
                  </a:lnTo>
                  <a:close/>
                  <a:moveTo>
                    <a:pt x="6643" y="0"/>
                  </a:moveTo>
                  <a:lnTo>
                    <a:pt x="5792" y="25"/>
                  </a:lnTo>
                  <a:lnTo>
                    <a:pt x="4940" y="49"/>
                  </a:lnTo>
                  <a:lnTo>
                    <a:pt x="3261" y="146"/>
                  </a:lnTo>
                  <a:lnTo>
                    <a:pt x="2093" y="195"/>
                  </a:lnTo>
                  <a:lnTo>
                    <a:pt x="1898" y="195"/>
                  </a:lnTo>
                  <a:lnTo>
                    <a:pt x="1704" y="244"/>
                  </a:lnTo>
                  <a:lnTo>
                    <a:pt x="1655" y="219"/>
                  </a:lnTo>
                  <a:lnTo>
                    <a:pt x="1582" y="195"/>
                  </a:lnTo>
                  <a:lnTo>
                    <a:pt x="1509" y="219"/>
                  </a:lnTo>
                  <a:lnTo>
                    <a:pt x="1460" y="268"/>
                  </a:lnTo>
                  <a:lnTo>
                    <a:pt x="1412" y="390"/>
                  </a:lnTo>
                  <a:lnTo>
                    <a:pt x="1363" y="511"/>
                  </a:lnTo>
                  <a:lnTo>
                    <a:pt x="1339" y="755"/>
                  </a:lnTo>
                  <a:lnTo>
                    <a:pt x="1339" y="1047"/>
                  </a:lnTo>
                  <a:lnTo>
                    <a:pt x="1387" y="1314"/>
                  </a:lnTo>
                  <a:lnTo>
                    <a:pt x="1217" y="1290"/>
                  </a:lnTo>
                  <a:lnTo>
                    <a:pt x="1047" y="1290"/>
                  </a:lnTo>
                  <a:lnTo>
                    <a:pt x="730" y="1314"/>
                  </a:lnTo>
                  <a:lnTo>
                    <a:pt x="560" y="1314"/>
                  </a:lnTo>
                  <a:lnTo>
                    <a:pt x="365" y="1338"/>
                  </a:lnTo>
                  <a:lnTo>
                    <a:pt x="268" y="1363"/>
                  </a:lnTo>
                  <a:lnTo>
                    <a:pt x="195" y="1411"/>
                  </a:lnTo>
                  <a:lnTo>
                    <a:pt x="146" y="1460"/>
                  </a:lnTo>
                  <a:lnTo>
                    <a:pt x="122" y="1557"/>
                  </a:lnTo>
                  <a:lnTo>
                    <a:pt x="122" y="1630"/>
                  </a:lnTo>
                  <a:lnTo>
                    <a:pt x="98" y="1874"/>
                  </a:lnTo>
                  <a:lnTo>
                    <a:pt x="73" y="2117"/>
                  </a:lnTo>
                  <a:lnTo>
                    <a:pt x="49" y="2652"/>
                  </a:lnTo>
                  <a:lnTo>
                    <a:pt x="73" y="3674"/>
                  </a:lnTo>
                  <a:lnTo>
                    <a:pt x="49" y="4891"/>
                  </a:lnTo>
                  <a:lnTo>
                    <a:pt x="25" y="6083"/>
                  </a:lnTo>
                  <a:lnTo>
                    <a:pt x="49" y="6765"/>
                  </a:lnTo>
                  <a:lnTo>
                    <a:pt x="49" y="7446"/>
                  </a:lnTo>
                  <a:lnTo>
                    <a:pt x="122" y="8809"/>
                  </a:lnTo>
                  <a:lnTo>
                    <a:pt x="219" y="10171"/>
                  </a:lnTo>
                  <a:lnTo>
                    <a:pt x="317" y="11534"/>
                  </a:lnTo>
                  <a:lnTo>
                    <a:pt x="341" y="12166"/>
                  </a:lnTo>
                  <a:lnTo>
                    <a:pt x="341" y="12799"/>
                  </a:lnTo>
                  <a:lnTo>
                    <a:pt x="292" y="14064"/>
                  </a:lnTo>
                  <a:lnTo>
                    <a:pt x="244" y="15330"/>
                  </a:lnTo>
                  <a:lnTo>
                    <a:pt x="171" y="16595"/>
                  </a:lnTo>
                  <a:lnTo>
                    <a:pt x="73" y="17519"/>
                  </a:lnTo>
                  <a:lnTo>
                    <a:pt x="49" y="17982"/>
                  </a:lnTo>
                  <a:lnTo>
                    <a:pt x="0" y="18444"/>
                  </a:lnTo>
                  <a:lnTo>
                    <a:pt x="0" y="18931"/>
                  </a:lnTo>
                  <a:lnTo>
                    <a:pt x="25" y="19393"/>
                  </a:lnTo>
                  <a:lnTo>
                    <a:pt x="98" y="19831"/>
                  </a:lnTo>
                  <a:lnTo>
                    <a:pt x="146" y="20050"/>
                  </a:lnTo>
                  <a:lnTo>
                    <a:pt x="219" y="20269"/>
                  </a:lnTo>
                  <a:lnTo>
                    <a:pt x="292" y="20366"/>
                  </a:lnTo>
                  <a:lnTo>
                    <a:pt x="365" y="20415"/>
                  </a:lnTo>
                  <a:lnTo>
                    <a:pt x="463" y="20439"/>
                  </a:lnTo>
                  <a:lnTo>
                    <a:pt x="560" y="20415"/>
                  </a:lnTo>
                  <a:lnTo>
                    <a:pt x="584" y="20512"/>
                  </a:lnTo>
                  <a:lnTo>
                    <a:pt x="633" y="20610"/>
                  </a:lnTo>
                  <a:lnTo>
                    <a:pt x="706" y="20658"/>
                  </a:lnTo>
                  <a:lnTo>
                    <a:pt x="803" y="20731"/>
                  </a:lnTo>
                  <a:lnTo>
                    <a:pt x="1047" y="20804"/>
                  </a:lnTo>
                  <a:lnTo>
                    <a:pt x="1339" y="20853"/>
                  </a:lnTo>
                  <a:lnTo>
                    <a:pt x="1631" y="20877"/>
                  </a:lnTo>
                  <a:lnTo>
                    <a:pt x="1923" y="20877"/>
                  </a:lnTo>
                  <a:lnTo>
                    <a:pt x="2312" y="20853"/>
                  </a:lnTo>
                  <a:lnTo>
                    <a:pt x="3188" y="20829"/>
                  </a:lnTo>
                  <a:lnTo>
                    <a:pt x="4064" y="20780"/>
                  </a:lnTo>
                  <a:lnTo>
                    <a:pt x="5792" y="20683"/>
                  </a:lnTo>
                  <a:lnTo>
                    <a:pt x="7057" y="20634"/>
                  </a:lnTo>
                  <a:lnTo>
                    <a:pt x="8346" y="20585"/>
                  </a:lnTo>
                  <a:lnTo>
                    <a:pt x="9612" y="20585"/>
                  </a:lnTo>
                  <a:lnTo>
                    <a:pt x="10901" y="20610"/>
                  </a:lnTo>
                  <a:lnTo>
                    <a:pt x="12240" y="20634"/>
                  </a:lnTo>
                  <a:lnTo>
                    <a:pt x="12337" y="20658"/>
                  </a:lnTo>
                  <a:lnTo>
                    <a:pt x="12434" y="20658"/>
                  </a:lnTo>
                  <a:lnTo>
                    <a:pt x="12483" y="20634"/>
                  </a:lnTo>
                  <a:lnTo>
                    <a:pt x="13262" y="20634"/>
                  </a:lnTo>
                  <a:lnTo>
                    <a:pt x="14065" y="20585"/>
                  </a:lnTo>
                  <a:lnTo>
                    <a:pt x="14843" y="20512"/>
                  </a:lnTo>
                  <a:lnTo>
                    <a:pt x="15622" y="20391"/>
                  </a:lnTo>
                  <a:lnTo>
                    <a:pt x="15695" y="20366"/>
                  </a:lnTo>
                  <a:lnTo>
                    <a:pt x="15743" y="20342"/>
                  </a:lnTo>
                  <a:lnTo>
                    <a:pt x="15865" y="20318"/>
                  </a:lnTo>
                  <a:lnTo>
                    <a:pt x="15962" y="20269"/>
                  </a:lnTo>
                  <a:lnTo>
                    <a:pt x="16035" y="20172"/>
                  </a:lnTo>
                  <a:lnTo>
                    <a:pt x="16035" y="20123"/>
                  </a:lnTo>
                  <a:lnTo>
                    <a:pt x="16035" y="20050"/>
                  </a:lnTo>
                  <a:lnTo>
                    <a:pt x="16011" y="19807"/>
                  </a:lnTo>
                  <a:lnTo>
                    <a:pt x="15987" y="19563"/>
                  </a:lnTo>
                  <a:lnTo>
                    <a:pt x="15938" y="19320"/>
                  </a:lnTo>
                  <a:lnTo>
                    <a:pt x="15938" y="19077"/>
                  </a:lnTo>
                  <a:lnTo>
                    <a:pt x="16425" y="19028"/>
                  </a:lnTo>
                  <a:lnTo>
                    <a:pt x="16522" y="18979"/>
                  </a:lnTo>
                  <a:lnTo>
                    <a:pt x="16619" y="18906"/>
                  </a:lnTo>
                  <a:lnTo>
                    <a:pt x="16668" y="18833"/>
                  </a:lnTo>
                  <a:lnTo>
                    <a:pt x="16717" y="18760"/>
                  </a:lnTo>
                  <a:lnTo>
                    <a:pt x="16790" y="18347"/>
                  </a:lnTo>
                  <a:lnTo>
                    <a:pt x="16838" y="17933"/>
                  </a:lnTo>
                  <a:lnTo>
                    <a:pt x="16863" y="17519"/>
                  </a:lnTo>
                  <a:lnTo>
                    <a:pt x="16863" y="17106"/>
                  </a:lnTo>
                  <a:lnTo>
                    <a:pt x="16863" y="16254"/>
                  </a:lnTo>
                  <a:lnTo>
                    <a:pt x="16863" y="15427"/>
                  </a:lnTo>
                  <a:lnTo>
                    <a:pt x="16838" y="14429"/>
                  </a:lnTo>
                  <a:lnTo>
                    <a:pt x="16838" y="13432"/>
                  </a:lnTo>
                  <a:lnTo>
                    <a:pt x="16765" y="11412"/>
                  </a:lnTo>
                  <a:lnTo>
                    <a:pt x="16765" y="10414"/>
                  </a:lnTo>
                  <a:lnTo>
                    <a:pt x="16765" y="9417"/>
                  </a:lnTo>
                  <a:lnTo>
                    <a:pt x="16814" y="7422"/>
                  </a:lnTo>
                  <a:lnTo>
                    <a:pt x="16814" y="6473"/>
                  </a:lnTo>
                  <a:lnTo>
                    <a:pt x="16838" y="5499"/>
                  </a:lnTo>
                  <a:lnTo>
                    <a:pt x="16814" y="5013"/>
                  </a:lnTo>
                  <a:lnTo>
                    <a:pt x="16765" y="4550"/>
                  </a:lnTo>
                  <a:lnTo>
                    <a:pt x="16717" y="4064"/>
                  </a:lnTo>
                  <a:lnTo>
                    <a:pt x="16619" y="3601"/>
                  </a:lnTo>
                  <a:lnTo>
                    <a:pt x="16595" y="3553"/>
                  </a:lnTo>
                  <a:lnTo>
                    <a:pt x="16522" y="3504"/>
                  </a:lnTo>
                  <a:lnTo>
                    <a:pt x="16425" y="3334"/>
                  </a:lnTo>
                  <a:lnTo>
                    <a:pt x="16303" y="3188"/>
                  </a:lnTo>
                  <a:lnTo>
                    <a:pt x="16060" y="2896"/>
                  </a:lnTo>
                  <a:lnTo>
                    <a:pt x="15792" y="2604"/>
                  </a:lnTo>
                  <a:lnTo>
                    <a:pt x="15524" y="2336"/>
                  </a:lnTo>
                  <a:lnTo>
                    <a:pt x="14989" y="1801"/>
                  </a:lnTo>
                  <a:lnTo>
                    <a:pt x="14503" y="1338"/>
                  </a:lnTo>
                  <a:lnTo>
                    <a:pt x="14259" y="1119"/>
                  </a:lnTo>
                  <a:lnTo>
                    <a:pt x="14016" y="901"/>
                  </a:lnTo>
                  <a:lnTo>
                    <a:pt x="13700" y="633"/>
                  </a:lnTo>
                  <a:lnTo>
                    <a:pt x="13554" y="487"/>
                  </a:lnTo>
                  <a:lnTo>
                    <a:pt x="13383" y="390"/>
                  </a:lnTo>
                  <a:lnTo>
                    <a:pt x="13335" y="317"/>
                  </a:lnTo>
                  <a:lnTo>
                    <a:pt x="13310" y="292"/>
                  </a:lnTo>
                  <a:lnTo>
                    <a:pt x="13237" y="268"/>
                  </a:lnTo>
                  <a:lnTo>
                    <a:pt x="13164" y="244"/>
                  </a:lnTo>
                  <a:lnTo>
                    <a:pt x="9904" y="73"/>
                  </a:lnTo>
                  <a:lnTo>
                    <a:pt x="8273" y="25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Google Shape;905;p50">
              <a:extLst>
                <a:ext uri="{FF2B5EF4-FFF2-40B4-BE49-F238E27FC236}">
                  <a16:creationId xmlns:a16="http://schemas.microsoft.com/office/drawing/2014/main" id="{C14E4E58-D4D9-6DC1-E769-2382347EBAD6}"/>
                </a:ext>
              </a:extLst>
            </p:cNvPr>
            <p:cNvSpPr/>
            <p:nvPr/>
          </p:nvSpPr>
          <p:spPr>
            <a:xfrm rot="1009254">
              <a:off x="2567507" y="2174995"/>
              <a:ext cx="375636" cy="49085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Google Shape;958;p50">
              <a:extLst>
                <a:ext uri="{FF2B5EF4-FFF2-40B4-BE49-F238E27FC236}">
                  <a16:creationId xmlns:a16="http://schemas.microsoft.com/office/drawing/2014/main" id="{48964828-9AB0-1367-5ACE-AA1526EE55B9}"/>
                </a:ext>
              </a:extLst>
            </p:cNvPr>
            <p:cNvSpPr/>
            <p:nvPr/>
          </p:nvSpPr>
          <p:spPr>
            <a:xfrm>
              <a:off x="3456727" y="2050380"/>
              <a:ext cx="606017" cy="835172"/>
            </a:xfrm>
            <a:custGeom>
              <a:avLst/>
              <a:gdLst/>
              <a:ahLst/>
              <a:cxnLst/>
              <a:rect l="l" t="t" r="r" b="b"/>
              <a:pathLst>
                <a:path w="15744" h="19053" extrusionOk="0">
                  <a:moveTo>
                    <a:pt x="11680" y="803"/>
                  </a:moveTo>
                  <a:lnTo>
                    <a:pt x="11656" y="1460"/>
                  </a:lnTo>
                  <a:lnTo>
                    <a:pt x="11632" y="1801"/>
                  </a:lnTo>
                  <a:lnTo>
                    <a:pt x="11583" y="2117"/>
                  </a:lnTo>
                  <a:lnTo>
                    <a:pt x="11510" y="2458"/>
                  </a:lnTo>
                  <a:lnTo>
                    <a:pt x="11413" y="2774"/>
                  </a:lnTo>
                  <a:lnTo>
                    <a:pt x="11315" y="3090"/>
                  </a:lnTo>
                  <a:lnTo>
                    <a:pt x="11145" y="3382"/>
                  </a:lnTo>
                  <a:lnTo>
                    <a:pt x="11048" y="3553"/>
                  </a:lnTo>
                  <a:lnTo>
                    <a:pt x="10926" y="3723"/>
                  </a:lnTo>
                  <a:lnTo>
                    <a:pt x="10804" y="3869"/>
                  </a:lnTo>
                  <a:lnTo>
                    <a:pt x="10658" y="4015"/>
                  </a:lnTo>
                  <a:lnTo>
                    <a:pt x="10512" y="4137"/>
                  </a:lnTo>
                  <a:lnTo>
                    <a:pt x="10342" y="4234"/>
                  </a:lnTo>
                  <a:lnTo>
                    <a:pt x="10172" y="4331"/>
                  </a:lnTo>
                  <a:lnTo>
                    <a:pt x="10002" y="4404"/>
                  </a:lnTo>
                  <a:lnTo>
                    <a:pt x="9734" y="4477"/>
                  </a:lnTo>
                  <a:lnTo>
                    <a:pt x="9491" y="4502"/>
                  </a:lnTo>
                  <a:lnTo>
                    <a:pt x="9247" y="4477"/>
                  </a:lnTo>
                  <a:lnTo>
                    <a:pt x="9004" y="4453"/>
                  </a:lnTo>
                  <a:lnTo>
                    <a:pt x="9320" y="4161"/>
                  </a:lnTo>
                  <a:lnTo>
                    <a:pt x="9661" y="3918"/>
                  </a:lnTo>
                  <a:lnTo>
                    <a:pt x="10026" y="3674"/>
                  </a:lnTo>
                  <a:lnTo>
                    <a:pt x="10220" y="3528"/>
                  </a:lnTo>
                  <a:lnTo>
                    <a:pt x="10391" y="3407"/>
                  </a:lnTo>
                  <a:lnTo>
                    <a:pt x="10512" y="3236"/>
                  </a:lnTo>
                  <a:lnTo>
                    <a:pt x="10634" y="3090"/>
                  </a:lnTo>
                  <a:lnTo>
                    <a:pt x="10634" y="3017"/>
                  </a:lnTo>
                  <a:lnTo>
                    <a:pt x="10634" y="2944"/>
                  </a:lnTo>
                  <a:lnTo>
                    <a:pt x="10585" y="2896"/>
                  </a:lnTo>
                  <a:lnTo>
                    <a:pt x="10512" y="2896"/>
                  </a:lnTo>
                  <a:lnTo>
                    <a:pt x="10318" y="2920"/>
                  </a:lnTo>
                  <a:lnTo>
                    <a:pt x="10123" y="2969"/>
                  </a:lnTo>
                  <a:lnTo>
                    <a:pt x="9953" y="3066"/>
                  </a:lnTo>
                  <a:lnTo>
                    <a:pt x="9783" y="3188"/>
                  </a:lnTo>
                  <a:lnTo>
                    <a:pt x="9442" y="3455"/>
                  </a:lnTo>
                  <a:lnTo>
                    <a:pt x="9126" y="3723"/>
                  </a:lnTo>
                  <a:lnTo>
                    <a:pt x="8809" y="3991"/>
                  </a:lnTo>
                  <a:lnTo>
                    <a:pt x="8493" y="4283"/>
                  </a:lnTo>
                  <a:lnTo>
                    <a:pt x="8371" y="4064"/>
                  </a:lnTo>
                  <a:lnTo>
                    <a:pt x="8298" y="3942"/>
                  </a:lnTo>
                  <a:lnTo>
                    <a:pt x="8274" y="3845"/>
                  </a:lnTo>
                  <a:lnTo>
                    <a:pt x="8225" y="3626"/>
                  </a:lnTo>
                  <a:lnTo>
                    <a:pt x="8250" y="3407"/>
                  </a:lnTo>
                  <a:lnTo>
                    <a:pt x="8298" y="3188"/>
                  </a:lnTo>
                  <a:lnTo>
                    <a:pt x="8371" y="2993"/>
                  </a:lnTo>
                  <a:lnTo>
                    <a:pt x="8469" y="2798"/>
                  </a:lnTo>
                  <a:lnTo>
                    <a:pt x="8590" y="2604"/>
                  </a:lnTo>
                  <a:lnTo>
                    <a:pt x="8712" y="2433"/>
                  </a:lnTo>
                  <a:lnTo>
                    <a:pt x="8858" y="2287"/>
                  </a:lnTo>
                  <a:lnTo>
                    <a:pt x="9126" y="2020"/>
                  </a:lnTo>
                  <a:lnTo>
                    <a:pt x="9466" y="1776"/>
                  </a:lnTo>
                  <a:lnTo>
                    <a:pt x="9807" y="1582"/>
                  </a:lnTo>
                  <a:lnTo>
                    <a:pt x="10172" y="1387"/>
                  </a:lnTo>
                  <a:lnTo>
                    <a:pt x="10537" y="1217"/>
                  </a:lnTo>
                  <a:lnTo>
                    <a:pt x="10926" y="1071"/>
                  </a:lnTo>
                  <a:lnTo>
                    <a:pt x="11680" y="803"/>
                  </a:lnTo>
                  <a:close/>
                  <a:moveTo>
                    <a:pt x="4867" y="7203"/>
                  </a:moveTo>
                  <a:lnTo>
                    <a:pt x="4746" y="7227"/>
                  </a:lnTo>
                  <a:lnTo>
                    <a:pt x="4478" y="7276"/>
                  </a:lnTo>
                  <a:lnTo>
                    <a:pt x="4235" y="7373"/>
                  </a:lnTo>
                  <a:lnTo>
                    <a:pt x="3991" y="7495"/>
                  </a:lnTo>
                  <a:lnTo>
                    <a:pt x="3748" y="7641"/>
                  </a:lnTo>
                  <a:lnTo>
                    <a:pt x="3553" y="7811"/>
                  </a:lnTo>
                  <a:lnTo>
                    <a:pt x="3383" y="7981"/>
                  </a:lnTo>
                  <a:lnTo>
                    <a:pt x="3237" y="8152"/>
                  </a:lnTo>
                  <a:lnTo>
                    <a:pt x="3067" y="8395"/>
                  </a:lnTo>
                  <a:lnTo>
                    <a:pt x="2921" y="8663"/>
                  </a:lnTo>
                  <a:lnTo>
                    <a:pt x="2775" y="8954"/>
                  </a:lnTo>
                  <a:lnTo>
                    <a:pt x="2677" y="9246"/>
                  </a:lnTo>
                  <a:lnTo>
                    <a:pt x="2653" y="9392"/>
                  </a:lnTo>
                  <a:lnTo>
                    <a:pt x="2653" y="9514"/>
                  </a:lnTo>
                  <a:lnTo>
                    <a:pt x="2653" y="9660"/>
                  </a:lnTo>
                  <a:lnTo>
                    <a:pt x="2702" y="9782"/>
                  </a:lnTo>
                  <a:lnTo>
                    <a:pt x="2750" y="9879"/>
                  </a:lnTo>
                  <a:lnTo>
                    <a:pt x="2823" y="9976"/>
                  </a:lnTo>
                  <a:lnTo>
                    <a:pt x="2896" y="10001"/>
                  </a:lnTo>
                  <a:lnTo>
                    <a:pt x="2945" y="10025"/>
                  </a:lnTo>
                  <a:lnTo>
                    <a:pt x="3018" y="10025"/>
                  </a:lnTo>
                  <a:lnTo>
                    <a:pt x="3067" y="10001"/>
                  </a:lnTo>
                  <a:lnTo>
                    <a:pt x="3188" y="9879"/>
                  </a:lnTo>
                  <a:lnTo>
                    <a:pt x="3261" y="9782"/>
                  </a:lnTo>
                  <a:lnTo>
                    <a:pt x="3286" y="9636"/>
                  </a:lnTo>
                  <a:lnTo>
                    <a:pt x="3310" y="9465"/>
                  </a:lnTo>
                  <a:lnTo>
                    <a:pt x="3359" y="9246"/>
                  </a:lnTo>
                  <a:lnTo>
                    <a:pt x="3456" y="9003"/>
                  </a:lnTo>
                  <a:lnTo>
                    <a:pt x="3553" y="8808"/>
                  </a:lnTo>
                  <a:lnTo>
                    <a:pt x="3675" y="8590"/>
                  </a:lnTo>
                  <a:lnTo>
                    <a:pt x="3845" y="8395"/>
                  </a:lnTo>
                  <a:lnTo>
                    <a:pt x="4016" y="8200"/>
                  </a:lnTo>
                  <a:lnTo>
                    <a:pt x="4235" y="8054"/>
                  </a:lnTo>
                  <a:lnTo>
                    <a:pt x="4454" y="7933"/>
                  </a:lnTo>
                  <a:lnTo>
                    <a:pt x="4648" y="7835"/>
                  </a:lnTo>
                  <a:lnTo>
                    <a:pt x="4867" y="7738"/>
                  </a:lnTo>
                  <a:lnTo>
                    <a:pt x="5062" y="7665"/>
                  </a:lnTo>
                  <a:lnTo>
                    <a:pt x="5257" y="7519"/>
                  </a:lnTo>
                  <a:lnTo>
                    <a:pt x="5281" y="7470"/>
                  </a:lnTo>
                  <a:lnTo>
                    <a:pt x="5305" y="7422"/>
                  </a:lnTo>
                  <a:lnTo>
                    <a:pt x="5281" y="7349"/>
                  </a:lnTo>
                  <a:lnTo>
                    <a:pt x="5232" y="7300"/>
                  </a:lnTo>
                  <a:lnTo>
                    <a:pt x="5111" y="7251"/>
                  </a:lnTo>
                  <a:lnTo>
                    <a:pt x="4989" y="7227"/>
                  </a:lnTo>
                  <a:lnTo>
                    <a:pt x="4867" y="7203"/>
                  </a:lnTo>
                  <a:close/>
                  <a:moveTo>
                    <a:pt x="13846" y="14819"/>
                  </a:moveTo>
                  <a:lnTo>
                    <a:pt x="13457" y="14867"/>
                  </a:lnTo>
                  <a:lnTo>
                    <a:pt x="13043" y="14916"/>
                  </a:lnTo>
                  <a:lnTo>
                    <a:pt x="12629" y="14989"/>
                  </a:lnTo>
                  <a:lnTo>
                    <a:pt x="12216" y="15013"/>
                  </a:lnTo>
                  <a:lnTo>
                    <a:pt x="11802" y="15038"/>
                  </a:lnTo>
                  <a:lnTo>
                    <a:pt x="11388" y="15062"/>
                  </a:lnTo>
                  <a:lnTo>
                    <a:pt x="10975" y="15111"/>
                  </a:lnTo>
                  <a:lnTo>
                    <a:pt x="10950" y="15135"/>
                  </a:lnTo>
                  <a:lnTo>
                    <a:pt x="10926" y="15184"/>
                  </a:lnTo>
                  <a:lnTo>
                    <a:pt x="10950" y="15208"/>
                  </a:lnTo>
                  <a:lnTo>
                    <a:pt x="10975" y="15257"/>
                  </a:lnTo>
                  <a:lnTo>
                    <a:pt x="11169" y="15305"/>
                  </a:lnTo>
                  <a:lnTo>
                    <a:pt x="11388" y="15354"/>
                  </a:lnTo>
                  <a:lnTo>
                    <a:pt x="11802" y="15427"/>
                  </a:lnTo>
                  <a:lnTo>
                    <a:pt x="12629" y="15427"/>
                  </a:lnTo>
                  <a:lnTo>
                    <a:pt x="13067" y="15403"/>
                  </a:lnTo>
                  <a:lnTo>
                    <a:pt x="13505" y="15330"/>
                  </a:lnTo>
                  <a:lnTo>
                    <a:pt x="13724" y="15281"/>
                  </a:lnTo>
                  <a:lnTo>
                    <a:pt x="13919" y="15208"/>
                  </a:lnTo>
                  <a:lnTo>
                    <a:pt x="14114" y="15135"/>
                  </a:lnTo>
                  <a:lnTo>
                    <a:pt x="14308" y="15038"/>
                  </a:lnTo>
                  <a:lnTo>
                    <a:pt x="14357" y="14965"/>
                  </a:lnTo>
                  <a:lnTo>
                    <a:pt x="14357" y="14916"/>
                  </a:lnTo>
                  <a:lnTo>
                    <a:pt x="14333" y="14843"/>
                  </a:lnTo>
                  <a:lnTo>
                    <a:pt x="14260" y="14819"/>
                  </a:lnTo>
                  <a:close/>
                  <a:moveTo>
                    <a:pt x="5816" y="5937"/>
                  </a:moveTo>
                  <a:lnTo>
                    <a:pt x="6108" y="5962"/>
                  </a:lnTo>
                  <a:lnTo>
                    <a:pt x="6181" y="5962"/>
                  </a:lnTo>
                  <a:lnTo>
                    <a:pt x="6254" y="6059"/>
                  </a:lnTo>
                  <a:lnTo>
                    <a:pt x="6352" y="6156"/>
                  </a:lnTo>
                  <a:lnTo>
                    <a:pt x="6595" y="6302"/>
                  </a:lnTo>
                  <a:lnTo>
                    <a:pt x="6863" y="6424"/>
                  </a:lnTo>
                  <a:lnTo>
                    <a:pt x="7155" y="6521"/>
                  </a:lnTo>
                  <a:lnTo>
                    <a:pt x="7447" y="6594"/>
                  </a:lnTo>
                  <a:lnTo>
                    <a:pt x="7739" y="6643"/>
                  </a:lnTo>
                  <a:lnTo>
                    <a:pt x="8274" y="6692"/>
                  </a:lnTo>
                  <a:lnTo>
                    <a:pt x="8542" y="6692"/>
                  </a:lnTo>
                  <a:lnTo>
                    <a:pt x="8834" y="6667"/>
                  </a:lnTo>
                  <a:lnTo>
                    <a:pt x="9126" y="6619"/>
                  </a:lnTo>
                  <a:lnTo>
                    <a:pt x="9418" y="6546"/>
                  </a:lnTo>
                  <a:lnTo>
                    <a:pt x="9685" y="6448"/>
                  </a:lnTo>
                  <a:lnTo>
                    <a:pt x="9953" y="6327"/>
                  </a:lnTo>
                  <a:lnTo>
                    <a:pt x="10220" y="6181"/>
                  </a:lnTo>
                  <a:lnTo>
                    <a:pt x="10464" y="6035"/>
                  </a:lnTo>
                  <a:lnTo>
                    <a:pt x="10658" y="5986"/>
                  </a:lnTo>
                  <a:lnTo>
                    <a:pt x="10853" y="5962"/>
                  </a:lnTo>
                  <a:lnTo>
                    <a:pt x="11218" y="5962"/>
                  </a:lnTo>
                  <a:lnTo>
                    <a:pt x="11169" y="6010"/>
                  </a:lnTo>
                  <a:lnTo>
                    <a:pt x="11048" y="6132"/>
                  </a:lnTo>
                  <a:lnTo>
                    <a:pt x="10902" y="6229"/>
                  </a:lnTo>
                  <a:lnTo>
                    <a:pt x="10780" y="6327"/>
                  </a:lnTo>
                  <a:lnTo>
                    <a:pt x="10634" y="6448"/>
                  </a:lnTo>
                  <a:lnTo>
                    <a:pt x="10634" y="6497"/>
                  </a:lnTo>
                  <a:lnTo>
                    <a:pt x="10634" y="6546"/>
                  </a:lnTo>
                  <a:lnTo>
                    <a:pt x="10658" y="6594"/>
                  </a:lnTo>
                  <a:lnTo>
                    <a:pt x="10853" y="6594"/>
                  </a:lnTo>
                  <a:lnTo>
                    <a:pt x="10999" y="6546"/>
                  </a:lnTo>
                  <a:lnTo>
                    <a:pt x="11145" y="6473"/>
                  </a:lnTo>
                  <a:lnTo>
                    <a:pt x="11267" y="6375"/>
                  </a:lnTo>
                  <a:lnTo>
                    <a:pt x="11461" y="6229"/>
                  </a:lnTo>
                  <a:lnTo>
                    <a:pt x="11559" y="6108"/>
                  </a:lnTo>
                  <a:lnTo>
                    <a:pt x="11607" y="6010"/>
                  </a:lnTo>
                  <a:lnTo>
                    <a:pt x="11875" y="6083"/>
                  </a:lnTo>
                  <a:lnTo>
                    <a:pt x="12167" y="6181"/>
                  </a:lnTo>
                  <a:lnTo>
                    <a:pt x="11997" y="6205"/>
                  </a:lnTo>
                  <a:lnTo>
                    <a:pt x="11851" y="6254"/>
                  </a:lnTo>
                  <a:lnTo>
                    <a:pt x="11559" y="6424"/>
                  </a:lnTo>
                  <a:lnTo>
                    <a:pt x="11413" y="6521"/>
                  </a:lnTo>
                  <a:lnTo>
                    <a:pt x="11267" y="6643"/>
                  </a:lnTo>
                  <a:lnTo>
                    <a:pt x="11121" y="6765"/>
                  </a:lnTo>
                  <a:lnTo>
                    <a:pt x="10999" y="6911"/>
                  </a:lnTo>
                  <a:lnTo>
                    <a:pt x="10999" y="6935"/>
                  </a:lnTo>
                  <a:lnTo>
                    <a:pt x="10999" y="6959"/>
                  </a:lnTo>
                  <a:lnTo>
                    <a:pt x="11048" y="6959"/>
                  </a:lnTo>
                  <a:lnTo>
                    <a:pt x="11242" y="6935"/>
                  </a:lnTo>
                  <a:lnTo>
                    <a:pt x="11413" y="6886"/>
                  </a:lnTo>
                  <a:lnTo>
                    <a:pt x="11583" y="6813"/>
                  </a:lnTo>
                  <a:lnTo>
                    <a:pt x="11753" y="6740"/>
                  </a:lnTo>
                  <a:lnTo>
                    <a:pt x="12045" y="6546"/>
                  </a:lnTo>
                  <a:lnTo>
                    <a:pt x="12191" y="6448"/>
                  </a:lnTo>
                  <a:lnTo>
                    <a:pt x="12240" y="6375"/>
                  </a:lnTo>
                  <a:lnTo>
                    <a:pt x="12289" y="6302"/>
                  </a:lnTo>
                  <a:lnTo>
                    <a:pt x="12289" y="6229"/>
                  </a:lnTo>
                  <a:lnTo>
                    <a:pt x="12483" y="6351"/>
                  </a:lnTo>
                  <a:lnTo>
                    <a:pt x="12678" y="6473"/>
                  </a:lnTo>
                  <a:lnTo>
                    <a:pt x="12532" y="6497"/>
                  </a:lnTo>
                  <a:lnTo>
                    <a:pt x="12410" y="6570"/>
                  </a:lnTo>
                  <a:lnTo>
                    <a:pt x="12143" y="6740"/>
                  </a:lnTo>
                  <a:lnTo>
                    <a:pt x="11948" y="6886"/>
                  </a:lnTo>
                  <a:lnTo>
                    <a:pt x="11802" y="7008"/>
                  </a:lnTo>
                  <a:lnTo>
                    <a:pt x="11656" y="7178"/>
                  </a:lnTo>
                  <a:lnTo>
                    <a:pt x="11534" y="7349"/>
                  </a:lnTo>
                  <a:lnTo>
                    <a:pt x="11510" y="7373"/>
                  </a:lnTo>
                  <a:lnTo>
                    <a:pt x="11534" y="7397"/>
                  </a:lnTo>
                  <a:lnTo>
                    <a:pt x="11559" y="7422"/>
                  </a:lnTo>
                  <a:lnTo>
                    <a:pt x="11583" y="7422"/>
                  </a:lnTo>
                  <a:lnTo>
                    <a:pt x="11778" y="7324"/>
                  </a:lnTo>
                  <a:lnTo>
                    <a:pt x="11948" y="7251"/>
                  </a:lnTo>
                  <a:lnTo>
                    <a:pt x="12289" y="7032"/>
                  </a:lnTo>
                  <a:lnTo>
                    <a:pt x="12605" y="6838"/>
                  </a:lnTo>
                  <a:lnTo>
                    <a:pt x="12751" y="6740"/>
                  </a:lnTo>
                  <a:lnTo>
                    <a:pt x="12873" y="6594"/>
                  </a:lnTo>
                  <a:lnTo>
                    <a:pt x="13165" y="6838"/>
                  </a:lnTo>
                  <a:lnTo>
                    <a:pt x="13408" y="7081"/>
                  </a:lnTo>
                  <a:lnTo>
                    <a:pt x="12994" y="7251"/>
                  </a:lnTo>
                  <a:lnTo>
                    <a:pt x="12678" y="7349"/>
                  </a:lnTo>
                  <a:lnTo>
                    <a:pt x="12362" y="7470"/>
                  </a:lnTo>
                  <a:lnTo>
                    <a:pt x="12216" y="7543"/>
                  </a:lnTo>
                  <a:lnTo>
                    <a:pt x="12045" y="7641"/>
                  </a:lnTo>
                  <a:lnTo>
                    <a:pt x="11924" y="7738"/>
                  </a:lnTo>
                  <a:lnTo>
                    <a:pt x="11802" y="7835"/>
                  </a:lnTo>
                  <a:lnTo>
                    <a:pt x="11778" y="7884"/>
                  </a:lnTo>
                  <a:lnTo>
                    <a:pt x="11778" y="7933"/>
                  </a:lnTo>
                  <a:lnTo>
                    <a:pt x="11802" y="7957"/>
                  </a:lnTo>
                  <a:lnTo>
                    <a:pt x="11851" y="7981"/>
                  </a:lnTo>
                  <a:lnTo>
                    <a:pt x="11997" y="8006"/>
                  </a:lnTo>
                  <a:lnTo>
                    <a:pt x="12143" y="7981"/>
                  </a:lnTo>
                  <a:lnTo>
                    <a:pt x="12410" y="7933"/>
                  </a:lnTo>
                  <a:lnTo>
                    <a:pt x="12702" y="7835"/>
                  </a:lnTo>
                  <a:lnTo>
                    <a:pt x="12970" y="7738"/>
                  </a:lnTo>
                  <a:lnTo>
                    <a:pt x="13359" y="7616"/>
                  </a:lnTo>
                  <a:lnTo>
                    <a:pt x="13554" y="7543"/>
                  </a:lnTo>
                  <a:lnTo>
                    <a:pt x="13749" y="7470"/>
                  </a:lnTo>
                  <a:lnTo>
                    <a:pt x="14041" y="7860"/>
                  </a:lnTo>
                  <a:lnTo>
                    <a:pt x="13846" y="7933"/>
                  </a:lnTo>
                  <a:lnTo>
                    <a:pt x="13651" y="8054"/>
                  </a:lnTo>
                  <a:lnTo>
                    <a:pt x="13311" y="8249"/>
                  </a:lnTo>
                  <a:lnTo>
                    <a:pt x="12654" y="8565"/>
                  </a:lnTo>
                  <a:lnTo>
                    <a:pt x="12337" y="8736"/>
                  </a:lnTo>
                  <a:lnTo>
                    <a:pt x="12191" y="8833"/>
                  </a:lnTo>
                  <a:lnTo>
                    <a:pt x="12070" y="8954"/>
                  </a:lnTo>
                  <a:lnTo>
                    <a:pt x="12045" y="9003"/>
                  </a:lnTo>
                  <a:lnTo>
                    <a:pt x="12045" y="9052"/>
                  </a:lnTo>
                  <a:lnTo>
                    <a:pt x="12070" y="9100"/>
                  </a:lnTo>
                  <a:lnTo>
                    <a:pt x="12289" y="9100"/>
                  </a:lnTo>
                  <a:lnTo>
                    <a:pt x="12459" y="9076"/>
                  </a:lnTo>
                  <a:lnTo>
                    <a:pt x="12775" y="8979"/>
                  </a:lnTo>
                  <a:lnTo>
                    <a:pt x="13067" y="8833"/>
                  </a:lnTo>
                  <a:lnTo>
                    <a:pt x="13359" y="8711"/>
                  </a:lnTo>
                  <a:lnTo>
                    <a:pt x="13822" y="8492"/>
                  </a:lnTo>
                  <a:lnTo>
                    <a:pt x="14065" y="8395"/>
                  </a:lnTo>
                  <a:lnTo>
                    <a:pt x="14284" y="8249"/>
                  </a:lnTo>
                  <a:lnTo>
                    <a:pt x="14527" y="8711"/>
                  </a:lnTo>
                  <a:lnTo>
                    <a:pt x="14333" y="8808"/>
                  </a:lnTo>
                  <a:lnTo>
                    <a:pt x="14162" y="8930"/>
                  </a:lnTo>
                  <a:lnTo>
                    <a:pt x="13822" y="9149"/>
                  </a:lnTo>
                  <a:lnTo>
                    <a:pt x="13505" y="9319"/>
                  </a:lnTo>
                  <a:lnTo>
                    <a:pt x="13189" y="9465"/>
                  </a:lnTo>
                  <a:lnTo>
                    <a:pt x="12873" y="9636"/>
                  </a:lnTo>
                  <a:lnTo>
                    <a:pt x="12751" y="9733"/>
                  </a:lnTo>
                  <a:lnTo>
                    <a:pt x="12605" y="9830"/>
                  </a:lnTo>
                  <a:lnTo>
                    <a:pt x="12605" y="9879"/>
                  </a:lnTo>
                  <a:lnTo>
                    <a:pt x="12605" y="9903"/>
                  </a:lnTo>
                  <a:lnTo>
                    <a:pt x="12629" y="9928"/>
                  </a:lnTo>
                  <a:lnTo>
                    <a:pt x="12654" y="9952"/>
                  </a:lnTo>
                  <a:lnTo>
                    <a:pt x="12824" y="9952"/>
                  </a:lnTo>
                  <a:lnTo>
                    <a:pt x="12970" y="9928"/>
                  </a:lnTo>
                  <a:lnTo>
                    <a:pt x="13140" y="9903"/>
                  </a:lnTo>
                  <a:lnTo>
                    <a:pt x="13286" y="9855"/>
                  </a:lnTo>
                  <a:lnTo>
                    <a:pt x="13603" y="9709"/>
                  </a:lnTo>
                  <a:lnTo>
                    <a:pt x="13895" y="9587"/>
                  </a:lnTo>
                  <a:lnTo>
                    <a:pt x="14284" y="9392"/>
                  </a:lnTo>
                  <a:lnTo>
                    <a:pt x="14503" y="9271"/>
                  </a:lnTo>
                  <a:lnTo>
                    <a:pt x="14698" y="9149"/>
                  </a:lnTo>
                  <a:lnTo>
                    <a:pt x="14892" y="9684"/>
                  </a:lnTo>
                  <a:lnTo>
                    <a:pt x="14600" y="9806"/>
                  </a:lnTo>
                  <a:lnTo>
                    <a:pt x="14333" y="9928"/>
                  </a:lnTo>
                  <a:lnTo>
                    <a:pt x="13797" y="10195"/>
                  </a:lnTo>
                  <a:lnTo>
                    <a:pt x="13481" y="10341"/>
                  </a:lnTo>
                  <a:lnTo>
                    <a:pt x="13140" y="10487"/>
                  </a:lnTo>
                  <a:lnTo>
                    <a:pt x="12970" y="10585"/>
                  </a:lnTo>
                  <a:lnTo>
                    <a:pt x="12824" y="10682"/>
                  </a:lnTo>
                  <a:lnTo>
                    <a:pt x="12678" y="10804"/>
                  </a:lnTo>
                  <a:lnTo>
                    <a:pt x="12581" y="10925"/>
                  </a:lnTo>
                  <a:lnTo>
                    <a:pt x="12556" y="10974"/>
                  </a:lnTo>
                  <a:lnTo>
                    <a:pt x="12605" y="10998"/>
                  </a:lnTo>
                  <a:lnTo>
                    <a:pt x="12921" y="10998"/>
                  </a:lnTo>
                  <a:lnTo>
                    <a:pt x="13092" y="10974"/>
                  </a:lnTo>
                  <a:lnTo>
                    <a:pt x="13238" y="10925"/>
                  </a:lnTo>
                  <a:lnTo>
                    <a:pt x="13554" y="10804"/>
                  </a:lnTo>
                  <a:lnTo>
                    <a:pt x="13870" y="10658"/>
                  </a:lnTo>
                  <a:lnTo>
                    <a:pt x="14430" y="10414"/>
                  </a:lnTo>
                  <a:lnTo>
                    <a:pt x="14722" y="10293"/>
                  </a:lnTo>
                  <a:lnTo>
                    <a:pt x="14990" y="10122"/>
                  </a:lnTo>
                  <a:lnTo>
                    <a:pt x="15063" y="10487"/>
                  </a:lnTo>
                  <a:lnTo>
                    <a:pt x="15136" y="10828"/>
                  </a:lnTo>
                  <a:lnTo>
                    <a:pt x="14868" y="10925"/>
                  </a:lnTo>
                  <a:lnTo>
                    <a:pt x="14600" y="11047"/>
                  </a:lnTo>
                  <a:lnTo>
                    <a:pt x="14089" y="11266"/>
                  </a:lnTo>
                  <a:lnTo>
                    <a:pt x="13408" y="11534"/>
                  </a:lnTo>
                  <a:lnTo>
                    <a:pt x="13067" y="11655"/>
                  </a:lnTo>
                  <a:lnTo>
                    <a:pt x="12897" y="11753"/>
                  </a:lnTo>
                  <a:lnTo>
                    <a:pt x="12751" y="11850"/>
                  </a:lnTo>
                  <a:lnTo>
                    <a:pt x="12727" y="11899"/>
                  </a:lnTo>
                  <a:lnTo>
                    <a:pt x="12727" y="11947"/>
                  </a:lnTo>
                  <a:lnTo>
                    <a:pt x="12751" y="11972"/>
                  </a:lnTo>
                  <a:lnTo>
                    <a:pt x="12800" y="11996"/>
                  </a:lnTo>
                  <a:lnTo>
                    <a:pt x="12970" y="12020"/>
                  </a:lnTo>
                  <a:lnTo>
                    <a:pt x="13165" y="11996"/>
                  </a:lnTo>
                  <a:lnTo>
                    <a:pt x="13505" y="11923"/>
                  </a:lnTo>
                  <a:lnTo>
                    <a:pt x="13870" y="11801"/>
                  </a:lnTo>
                  <a:lnTo>
                    <a:pt x="14187" y="11680"/>
                  </a:lnTo>
                  <a:lnTo>
                    <a:pt x="14698" y="11509"/>
                  </a:lnTo>
                  <a:lnTo>
                    <a:pt x="14941" y="11412"/>
                  </a:lnTo>
                  <a:lnTo>
                    <a:pt x="15184" y="11290"/>
                  </a:lnTo>
                  <a:lnTo>
                    <a:pt x="15209" y="11923"/>
                  </a:lnTo>
                  <a:lnTo>
                    <a:pt x="14868" y="11972"/>
                  </a:lnTo>
                  <a:lnTo>
                    <a:pt x="14503" y="12045"/>
                  </a:lnTo>
                  <a:lnTo>
                    <a:pt x="13822" y="12215"/>
                  </a:lnTo>
                  <a:lnTo>
                    <a:pt x="13408" y="12288"/>
                  </a:lnTo>
                  <a:lnTo>
                    <a:pt x="12970" y="12361"/>
                  </a:lnTo>
                  <a:lnTo>
                    <a:pt x="12556" y="12458"/>
                  </a:lnTo>
                  <a:lnTo>
                    <a:pt x="12337" y="12531"/>
                  </a:lnTo>
                  <a:lnTo>
                    <a:pt x="12143" y="12604"/>
                  </a:lnTo>
                  <a:lnTo>
                    <a:pt x="12094" y="12653"/>
                  </a:lnTo>
                  <a:lnTo>
                    <a:pt x="12094" y="12750"/>
                  </a:lnTo>
                  <a:lnTo>
                    <a:pt x="12118" y="12799"/>
                  </a:lnTo>
                  <a:lnTo>
                    <a:pt x="12143" y="12823"/>
                  </a:lnTo>
                  <a:lnTo>
                    <a:pt x="12191" y="12848"/>
                  </a:lnTo>
                  <a:lnTo>
                    <a:pt x="12386" y="12872"/>
                  </a:lnTo>
                  <a:lnTo>
                    <a:pt x="12581" y="12872"/>
                  </a:lnTo>
                  <a:lnTo>
                    <a:pt x="12970" y="12823"/>
                  </a:lnTo>
                  <a:lnTo>
                    <a:pt x="13384" y="12775"/>
                  </a:lnTo>
                  <a:lnTo>
                    <a:pt x="13749" y="12677"/>
                  </a:lnTo>
                  <a:lnTo>
                    <a:pt x="14479" y="12531"/>
                  </a:lnTo>
                  <a:lnTo>
                    <a:pt x="14844" y="12434"/>
                  </a:lnTo>
                  <a:lnTo>
                    <a:pt x="15209" y="12312"/>
                  </a:lnTo>
                  <a:lnTo>
                    <a:pt x="15209" y="12312"/>
                  </a:lnTo>
                  <a:lnTo>
                    <a:pt x="15184" y="12507"/>
                  </a:lnTo>
                  <a:lnTo>
                    <a:pt x="14868" y="12629"/>
                  </a:lnTo>
                  <a:lnTo>
                    <a:pt x="14552" y="12750"/>
                  </a:lnTo>
                  <a:lnTo>
                    <a:pt x="14260" y="12896"/>
                  </a:lnTo>
                  <a:lnTo>
                    <a:pt x="13968" y="12994"/>
                  </a:lnTo>
                  <a:lnTo>
                    <a:pt x="13505" y="13140"/>
                  </a:lnTo>
                  <a:lnTo>
                    <a:pt x="13019" y="13286"/>
                  </a:lnTo>
                  <a:lnTo>
                    <a:pt x="12556" y="13432"/>
                  </a:lnTo>
                  <a:lnTo>
                    <a:pt x="12337" y="13529"/>
                  </a:lnTo>
                  <a:lnTo>
                    <a:pt x="12118" y="13626"/>
                  </a:lnTo>
                  <a:lnTo>
                    <a:pt x="12070" y="13675"/>
                  </a:lnTo>
                  <a:lnTo>
                    <a:pt x="12070" y="13748"/>
                  </a:lnTo>
                  <a:lnTo>
                    <a:pt x="12118" y="13797"/>
                  </a:lnTo>
                  <a:lnTo>
                    <a:pt x="12167" y="13821"/>
                  </a:lnTo>
                  <a:lnTo>
                    <a:pt x="12654" y="13821"/>
                  </a:lnTo>
                  <a:lnTo>
                    <a:pt x="12897" y="13772"/>
                  </a:lnTo>
                  <a:lnTo>
                    <a:pt x="13140" y="13724"/>
                  </a:lnTo>
                  <a:lnTo>
                    <a:pt x="13627" y="13602"/>
                  </a:lnTo>
                  <a:lnTo>
                    <a:pt x="14089" y="13456"/>
                  </a:lnTo>
                  <a:lnTo>
                    <a:pt x="14600" y="13286"/>
                  </a:lnTo>
                  <a:lnTo>
                    <a:pt x="14868" y="13188"/>
                  </a:lnTo>
                  <a:lnTo>
                    <a:pt x="15111" y="13091"/>
                  </a:lnTo>
                  <a:lnTo>
                    <a:pt x="15014" y="13651"/>
                  </a:lnTo>
                  <a:lnTo>
                    <a:pt x="14965" y="13651"/>
                  </a:lnTo>
                  <a:lnTo>
                    <a:pt x="14795" y="13602"/>
                  </a:lnTo>
                  <a:lnTo>
                    <a:pt x="14406" y="13602"/>
                  </a:lnTo>
                  <a:lnTo>
                    <a:pt x="14211" y="13626"/>
                  </a:lnTo>
                  <a:lnTo>
                    <a:pt x="13822" y="13724"/>
                  </a:lnTo>
                  <a:lnTo>
                    <a:pt x="13432" y="13797"/>
                  </a:lnTo>
                  <a:lnTo>
                    <a:pt x="12970" y="13894"/>
                  </a:lnTo>
                  <a:lnTo>
                    <a:pt x="12532" y="14016"/>
                  </a:lnTo>
                  <a:lnTo>
                    <a:pt x="12094" y="14137"/>
                  </a:lnTo>
                  <a:lnTo>
                    <a:pt x="11656" y="14308"/>
                  </a:lnTo>
                  <a:lnTo>
                    <a:pt x="11607" y="14356"/>
                  </a:lnTo>
                  <a:lnTo>
                    <a:pt x="11583" y="14405"/>
                  </a:lnTo>
                  <a:lnTo>
                    <a:pt x="11607" y="14454"/>
                  </a:lnTo>
                  <a:lnTo>
                    <a:pt x="11632" y="14478"/>
                  </a:lnTo>
                  <a:lnTo>
                    <a:pt x="11680" y="14478"/>
                  </a:lnTo>
                  <a:lnTo>
                    <a:pt x="12094" y="14454"/>
                  </a:lnTo>
                  <a:lnTo>
                    <a:pt x="12532" y="14429"/>
                  </a:lnTo>
                  <a:lnTo>
                    <a:pt x="12946" y="14356"/>
                  </a:lnTo>
                  <a:lnTo>
                    <a:pt x="13384" y="14283"/>
                  </a:lnTo>
                  <a:lnTo>
                    <a:pt x="13773" y="14210"/>
                  </a:lnTo>
                  <a:lnTo>
                    <a:pt x="14187" y="14137"/>
                  </a:lnTo>
                  <a:lnTo>
                    <a:pt x="14406" y="14089"/>
                  </a:lnTo>
                  <a:lnTo>
                    <a:pt x="14600" y="14016"/>
                  </a:lnTo>
                  <a:lnTo>
                    <a:pt x="14795" y="13943"/>
                  </a:lnTo>
                  <a:lnTo>
                    <a:pt x="14965" y="13821"/>
                  </a:lnTo>
                  <a:lnTo>
                    <a:pt x="14795" y="14381"/>
                  </a:lnTo>
                  <a:lnTo>
                    <a:pt x="14576" y="14916"/>
                  </a:lnTo>
                  <a:lnTo>
                    <a:pt x="14308" y="15451"/>
                  </a:lnTo>
                  <a:lnTo>
                    <a:pt x="14016" y="15938"/>
                  </a:lnTo>
                  <a:lnTo>
                    <a:pt x="13870" y="16206"/>
                  </a:lnTo>
                  <a:lnTo>
                    <a:pt x="13797" y="16157"/>
                  </a:lnTo>
                  <a:lnTo>
                    <a:pt x="13627" y="16108"/>
                  </a:lnTo>
                  <a:lnTo>
                    <a:pt x="13457" y="16084"/>
                  </a:lnTo>
                  <a:lnTo>
                    <a:pt x="12386" y="16084"/>
                  </a:lnTo>
                  <a:lnTo>
                    <a:pt x="11924" y="16060"/>
                  </a:lnTo>
                  <a:lnTo>
                    <a:pt x="11461" y="16011"/>
                  </a:lnTo>
                  <a:lnTo>
                    <a:pt x="10537" y="15889"/>
                  </a:lnTo>
                  <a:lnTo>
                    <a:pt x="10488" y="15889"/>
                  </a:lnTo>
                  <a:lnTo>
                    <a:pt x="10464" y="15914"/>
                  </a:lnTo>
                  <a:lnTo>
                    <a:pt x="10464" y="15962"/>
                  </a:lnTo>
                  <a:lnTo>
                    <a:pt x="10488" y="15987"/>
                  </a:lnTo>
                  <a:lnTo>
                    <a:pt x="10853" y="16181"/>
                  </a:lnTo>
                  <a:lnTo>
                    <a:pt x="11242" y="16352"/>
                  </a:lnTo>
                  <a:lnTo>
                    <a:pt x="11632" y="16473"/>
                  </a:lnTo>
                  <a:lnTo>
                    <a:pt x="12045" y="16546"/>
                  </a:lnTo>
                  <a:lnTo>
                    <a:pt x="12435" y="16595"/>
                  </a:lnTo>
                  <a:lnTo>
                    <a:pt x="12848" y="16619"/>
                  </a:lnTo>
                  <a:lnTo>
                    <a:pt x="13067" y="16619"/>
                  </a:lnTo>
                  <a:lnTo>
                    <a:pt x="13262" y="16595"/>
                  </a:lnTo>
                  <a:lnTo>
                    <a:pt x="13457" y="16571"/>
                  </a:lnTo>
                  <a:lnTo>
                    <a:pt x="13651" y="16498"/>
                  </a:lnTo>
                  <a:lnTo>
                    <a:pt x="13335" y="16887"/>
                  </a:lnTo>
                  <a:lnTo>
                    <a:pt x="13019" y="17252"/>
                  </a:lnTo>
                  <a:lnTo>
                    <a:pt x="12873" y="17203"/>
                  </a:lnTo>
                  <a:lnTo>
                    <a:pt x="12702" y="17154"/>
                  </a:lnTo>
                  <a:lnTo>
                    <a:pt x="12386" y="17106"/>
                  </a:lnTo>
                  <a:lnTo>
                    <a:pt x="12045" y="17081"/>
                  </a:lnTo>
                  <a:lnTo>
                    <a:pt x="11729" y="17008"/>
                  </a:lnTo>
                  <a:lnTo>
                    <a:pt x="11340" y="16911"/>
                  </a:lnTo>
                  <a:lnTo>
                    <a:pt x="10950" y="16790"/>
                  </a:lnTo>
                  <a:lnTo>
                    <a:pt x="10172" y="16522"/>
                  </a:lnTo>
                  <a:lnTo>
                    <a:pt x="10123" y="16522"/>
                  </a:lnTo>
                  <a:lnTo>
                    <a:pt x="10099" y="16546"/>
                  </a:lnTo>
                  <a:lnTo>
                    <a:pt x="10099" y="16595"/>
                  </a:lnTo>
                  <a:lnTo>
                    <a:pt x="10099" y="16619"/>
                  </a:lnTo>
                  <a:lnTo>
                    <a:pt x="10415" y="16863"/>
                  </a:lnTo>
                  <a:lnTo>
                    <a:pt x="10756" y="17057"/>
                  </a:lnTo>
                  <a:lnTo>
                    <a:pt x="11096" y="17227"/>
                  </a:lnTo>
                  <a:lnTo>
                    <a:pt x="11461" y="17373"/>
                  </a:lnTo>
                  <a:lnTo>
                    <a:pt x="11729" y="17446"/>
                  </a:lnTo>
                  <a:lnTo>
                    <a:pt x="12045" y="17519"/>
                  </a:lnTo>
                  <a:lnTo>
                    <a:pt x="12362" y="17568"/>
                  </a:lnTo>
                  <a:lnTo>
                    <a:pt x="12678" y="17592"/>
                  </a:lnTo>
                  <a:lnTo>
                    <a:pt x="12289" y="17884"/>
                  </a:lnTo>
                  <a:lnTo>
                    <a:pt x="12118" y="18030"/>
                  </a:lnTo>
                  <a:lnTo>
                    <a:pt x="11899" y="18128"/>
                  </a:lnTo>
                  <a:lnTo>
                    <a:pt x="11607" y="18055"/>
                  </a:lnTo>
                  <a:lnTo>
                    <a:pt x="11315" y="17982"/>
                  </a:lnTo>
                  <a:lnTo>
                    <a:pt x="10999" y="17884"/>
                  </a:lnTo>
                  <a:lnTo>
                    <a:pt x="10707" y="17787"/>
                  </a:lnTo>
                  <a:lnTo>
                    <a:pt x="10415" y="17641"/>
                  </a:lnTo>
                  <a:lnTo>
                    <a:pt x="10123" y="17446"/>
                  </a:lnTo>
                  <a:lnTo>
                    <a:pt x="9856" y="17276"/>
                  </a:lnTo>
                  <a:lnTo>
                    <a:pt x="9564" y="17106"/>
                  </a:lnTo>
                  <a:lnTo>
                    <a:pt x="9515" y="17106"/>
                  </a:lnTo>
                  <a:lnTo>
                    <a:pt x="9466" y="17130"/>
                  </a:lnTo>
                  <a:lnTo>
                    <a:pt x="9442" y="17154"/>
                  </a:lnTo>
                  <a:lnTo>
                    <a:pt x="9442" y="17203"/>
                  </a:lnTo>
                  <a:lnTo>
                    <a:pt x="9539" y="17422"/>
                  </a:lnTo>
                  <a:lnTo>
                    <a:pt x="9685" y="17617"/>
                  </a:lnTo>
                  <a:lnTo>
                    <a:pt x="9856" y="17811"/>
                  </a:lnTo>
                  <a:lnTo>
                    <a:pt x="10075" y="17982"/>
                  </a:lnTo>
                  <a:lnTo>
                    <a:pt x="10318" y="18128"/>
                  </a:lnTo>
                  <a:lnTo>
                    <a:pt x="10561" y="18249"/>
                  </a:lnTo>
                  <a:lnTo>
                    <a:pt x="10829" y="18347"/>
                  </a:lnTo>
                  <a:lnTo>
                    <a:pt x="11096" y="18420"/>
                  </a:lnTo>
                  <a:lnTo>
                    <a:pt x="10853" y="18444"/>
                  </a:lnTo>
                  <a:lnTo>
                    <a:pt x="10634" y="18444"/>
                  </a:lnTo>
                  <a:lnTo>
                    <a:pt x="10439" y="18420"/>
                  </a:lnTo>
                  <a:lnTo>
                    <a:pt x="10220" y="18395"/>
                  </a:lnTo>
                  <a:lnTo>
                    <a:pt x="10026" y="18322"/>
                  </a:lnTo>
                  <a:lnTo>
                    <a:pt x="9637" y="18176"/>
                  </a:lnTo>
                  <a:lnTo>
                    <a:pt x="9223" y="18006"/>
                  </a:lnTo>
                  <a:lnTo>
                    <a:pt x="8834" y="17811"/>
                  </a:lnTo>
                  <a:lnTo>
                    <a:pt x="8444" y="17665"/>
                  </a:lnTo>
                  <a:lnTo>
                    <a:pt x="8225" y="17617"/>
                  </a:lnTo>
                  <a:lnTo>
                    <a:pt x="8031" y="17568"/>
                  </a:lnTo>
                  <a:lnTo>
                    <a:pt x="7812" y="17519"/>
                  </a:lnTo>
                  <a:lnTo>
                    <a:pt x="7593" y="17519"/>
                  </a:lnTo>
                  <a:lnTo>
                    <a:pt x="7398" y="17544"/>
                  </a:lnTo>
                  <a:lnTo>
                    <a:pt x="7228" y="17568"/>
                  </a:lnTo>
                  <a:lnTo>
                    <a:pt x="7033" y="17617"/>
                  </a:lnTo>
                  <a:lnTo>
                    <a:pt x="6863" y="17690"/>
                  </a:lnTo>
                  <a:lnTo>
                    <a:pt x="6522" y="17860"/>
                  </a:lnTo>
                  <a:lnTo>
                    <a:pt x="6181" y="18055"/>
                  </a:lnTo>
                  <a:lnTo>
                    <a:pt x="5792" y="18274"/>
                  </a:lnTo>
                  <a:lnTo>
                    <a:pt x="5597" y="18371"/>
                  </a:lnTo>
                  <a:lnTo>
                    <a:pt x="5378" y="18444"/>
                  </a:lnTo>
                  <a:lnTo>
                    <a:pt x="5232" y="18493"/>
                  </a:lnTo>
                  <a:lnTo>
                    <a:pt x="5062" y="18493"/>
                  </a:lnTo>
                  <a:lnTo>
                    <a:pt x="4916" y="18468"/>
                  </a:lnTo>
                  <a:lnTo>
                    <a:pt x="4770" y="18444"/>
                  </a:lnTo>
                  <a:lnTo>
                    <a:pt x="4454" y="18347"/>
                  </a:lnTo>
                  <a:lnTo>
                    <a:pt x="4186" y="18201"/>
                  </a:lnTo>
                  <a:lnTo>
                    <a:pt x="3748" y="17957"/>
                  </a:lnTo>
                  <a:lnTo>
                    <a:pt x="3359" y="17690"/>
                  </a:lnTo>
                  <a:lnTo>
                    <a:pt x="2994" y="17373"/>
                  </a:lnTo>
                  <a:lnTo>
                    <a:pt x="2629" y="17057"/>
                  </a:lnTo>
                  <a:lnTo>
                    <a:pt x="2312" y="16692"/>
                  </a:lnTo>
                  <a:lnTo>
                    <a:pt x="1996" y="16327"/>
                  </a:lnTo>
                  <a:lnTo>
                    <a:pt x="1729" y="15938"/>
                  </a:lnTo>
                  <a:lnTo>
                    <a:pt x="1485" y="15524"/>
                  </a:lnTo>
                  <a:lnTo>
                    <a:pt x="1266" y="15086"/>
                  </a:lnTo>
                  <a:lnTo>
                    <a:pt x="1072" y="14648"/>
                  </a:lnTo>
                  <a:lnTo>
                    <a:pt x="901" y="14186"/>
                  </a:lnTo>
                  <a:lnTo>
                    <a:pt x="755" y="13724"/>
                  </a:lnTo>
                  <a:lnTo>
                    <a:pt x="658" y="13261"/>
                  </a:lnTo>
                  <a:lnTo>
                    <a:pt x="585" y="12775"/>
                  </a:lnTo>
                  <a:lnTo>
                    <a:pt x="561" y="12312"/>
                  </a:lnTo>
                  <a:lnTo>
                    <a:pt x="561" y="11826"/>
                  </a:lnTo>
                  <a:lnTo>
                    <a:pt x="609" y="11266"/>
                  </a:lnTo>
                  <a:lnTo>
                    <a:pt x="682" y="10682"/>
                  </a:lnTo>
                  <a:lnTo>
                    <a:pt x="828" y="10147"/>
                  </a:lnTo>
                  <a:lnTo>
                    <a:pt x="1023" y="9611"/>
                  </a:lnTo>
                  <a:lnTo>
                    <a:pt x="1242" y="9076"/>
                  </a:lnTo>
                  <a:lnTo>
                    <a:pt x="1510" y="8565"/>
                  </a:lnTo>
                  <a:lnTo>
                    <a:pt x="1826" y="8103"/>
                  </a:lnTo>
                  <a:lnTo>
                    <a:pt x="2166" y="7641"/>
                  </a:lnTo>
                  <a:lnTo>
                    <a:pt x="2361" y="7422"/>
                  </a:lnTo>
                  <a:lnTo>
                    <a:pt x="2556" y="7203"/>
                  </a:lnTo>
                  <a:lnTo>
                    <a:pt x="2775" y="7008"/>
                  </a:lnTo>
                  <a:lnTo>
                    <a:pt x="2994" y="6838"/>
                  </a:lnTo>
                  <a:lnTo>
                    <a:pt x="3213" y="6692"/>
                  </a:lnTo>
                  <a:lnTo>
                    <a:pt x="3432" y="6546"/>
                  </a:lnTo>
                  <a:lnTo>
                    <a:pt x="3675" y="6400"/>
                  </a:lnTo>
                  <a:lnTo>
                    <a:pt x="3918" y="6278"/>
                  </a:lnTo>
                  <a:lnTo>
                    <a:pt x="4186" y="6181"/>
                  </a:lnTo>
                  <a:lnTo>
                    <a:pt x="4429" y="6108"/>
                  </a:lnTo>
                  <a:lnTo>
                    <a:pt x="4697" y="6035"/>
                  </a:lnTo>
                  <a:lnTo>
                    <a:pt x="4965" y="5986"/>
                  </a:lnTo>
                  <a:lnTo>
                    <a:pt x="5257" y="5962"/>
                  </a:lnTo>
                  <a:lnTo>
                    <a:pt x="5524" y="5937"/>
                  </a:lnTo>
                  <a:close/>
                  <a:moveTo>
                    <a:pt x="11802" y="0"/>
                  </a:moveTo>
                  <a:lnTo>
                    <a:pt x="11729" y="49"/>
                  </a:lnTo>
                  <a:lnTo>
                    <a:pt x="11680" y="122"/>
                  </a:lnTo>
                  <a:lnTo>
                    <a:pt x="11656" y="219"/>
                  </a:lnTo>
                  <a:lnTo>
                    <a:pt x="11656" y="244"/>
                  </a:lnTo>
                  <a:lnTo>
                    <a:pt x="11583" y="268"/>
                  </a:lnTo>
                  <a:lnTo>
                    <a:pt x="11096" y="438"/>
                  </a:lnTo>
                  <a:lnTo>
                    <a:pt x="10610" y="633"/>
                  </a:lnTo>
                  <a:lnTo>
                    <a:pt x="10123" y="852"/>
                  </a:lnTo>
                  <a:lnTo>
                    <a:pt x="9661" y="1119"/>
                  </a:lnTo>
                  <a:lnTo>
                    <a:pt x="9199" y="1387"/>
                  </a:lnTo>
                  <a:lnTo>
                    <a:pt x="8980" y="1557"/>
                  </a:lnTo>
                  <a:lnTo>
                    <a:pt x="8785" y="1728"/>
                  </a:lnTo>
                  <a:lnTo>
                    <a:pt x="8590" y="1898"/>
                  </a:lnTo>
                  <a:lnTo>
                    <a:pt x="8420" y="2093"/>
                  </a:lnTo>
                  <a:lnTo>
                    <a:pt x="8250" y="2287"/>
                  </a:lnTo>
                  <a:lnTo>
                    <a:pt x="8104" y="2506"/>
                  </a:lnTo>
                  <a:lnTo>
                    <a:pt x="8006" y="2677"/>
                  </a:lnTo>
                  <a:lnTo>
                    <a:pt x="7933" y="2871"/>
                  </a:lnTo>
                  <a:lnTo>
                    <a:pt x="7860" y="3066"/>
                  </a:lnTo>
                  <a:lnTo>
                    <a:pt x="7836" y="3261"/>
                  </a:lnTo>
                  <a:lnTo>
                    <a:pt x="7812" y="3480"/>
                  </a:lnTo>
                  <a:lnTo>
                    <a:pt x="7812" y="3674"/>
                  </a:lnTo>
                  <a:lnTo>
                    <a:pt x="7836" y="3869"/>
                  </a:lnTo>
                  <a:lnTo>
                    <a:pt x="7885" y="4088"/>
                  </a:lnTo>
                  <a:lnTo>
                    <a:pt x="7909" y="4210"/>
                  </a:lnTo>
                  <a:lnTo>
                    <a:pt x="7982" y="4356"/>
                  </a:lnTo>
                  <a:lnTo>
                    <a:pt x="8079" y="4502"/>
                  </a:lnTo>
                  <a:lnTo>
                    <a:pt x="8177" y="4648"/>
                  </a:lnTo>
                  <a:lnTo>
                    <a:pt x="8104" y="4745"/>
                  </a:lnTo>
                  <a:lnTo>
                    <a:pt x="7933" y="4453"/>
                  </a:lnTo>
                  <a:lnTo>
                    <a:pt x="7739" y="4039"/>
                  </a:lnTo>
                  <a:lnTo>
                    <a:pt x="7593" y="3820"/>
                  </a:lnTo>
                  <a:lnTo>
                    <a:pt x="7447" y="3601"/>
                  </a:lnTo>
                  <a:lnTo>
                    <a:pt x="7276" y="3407"/>
                  </a:lnTo>
                  <a:lnTo>
                    <a:pt x="7106" y="3236"/>
                  </a:lnTo>
                  <a:lnTo>
                    <a:pt x="6911" y="3115"/>
                  </a:lnTo>
                  <a:lnTo>
                    <a:pt x="6717" y="3017"/>
                  </a:lnTo>
                  <a:lnTo>
                    <a:pt x="6644" y="3017"/>
                  </a:lnTo>
                  <a:lnTo>
                    <a:pt x="6595" y="3066"/>
                  </a:lnTo>
                  <a:lnTo>
                    <a:pt x="6546" y="3115"/>
                  </a:lnTo>
                  <a:lnTo>
                    <a:pt x="6546" y="3188"/>
                  </a:lnTo>
                  <a:lnTo>
                    <a:pt x="6595" y="3358"/>
                  </a:lnTo>
                  <a:lnTo>
                    <a:pt x="6668" y="3504"/>
                  </a:lnTo>
                  <a:lnTo>
                    <a:pt x="6887" y="3772"/>
                  </a:lnTo>
                  <a:lnTo>
                    <a:pt x="7155" y="4161"/>
                  </a:lnTo>
                  <a:lnTo>
                    <a:pt x="7398" y="4575"/>
                  </a:lnTo>
                  <a:lnTo>
                    <a:pt x="7617" y="4964"/>
                  </a:lnTo>
                  <a:lnTo>
                    <a:pt x="7787" y="5378"/>
                  </a:lnTo>
                  <a:lnTo>
                    <a:pt x="7909" y="5767"/>
                  </a:lnTo>
                  <a:lnTo>
                    <a:pt x="7958" y="5937"/>
                  </a:lnTo>
                  <a:lnTo>
                    <a:pt x="8055" y="6108"/>
                  </a:lnTo>
                  <a:lnTo>
                    <a:pt x="7641" y="6059"/>
                  </a:lnTo>
                  <a:lnTo>
                    <a:pt x="7228" y="5962"/>
                  </a:lnTo>
                  <a:lnTo>
                    <a:pt x="6936" y="5864"/>
                  </a:lnTo>
                  <a:lnTo>
                    <a:pt x="6668" y="5743"/>
                  </a:lnTo>
                  <a:lnTo>
                    <a:pt x="6400" y="5645"/>
                  </a:lnTo>
                  <a:lnTo>
                    <a:pt x="6279" y="5621"/>
                  </a:lnTo>
                  <a:lnTo>
                    <a:pt x="6133" y="5597"/>
                  </a:lnTo>
                  <a:lnTo>
                    <a:pt x="6084" y="5597"/>
                  </a:lnTo>
                  <a:lnTo>
                    <a:pt x="6060" y="5621"/>
                  </a:lnTo>
                  <a:lnTo>
                    <a:pt x="5865" y="5548"/>
                  </a:lnTo>
                  <a:lnTo>
                    <a:pt x="5670" y="5499"/>
                  </a:lnTo>
                  <a:lnTo>
                    <a:pt x="5476" y="5475"/>
                  </a:lnTo>
                  <a:lnTo>
                    <a:pt x="5257" y="5451"/>
                  </a:lnTo>
                  <a:lnTo>
                    <a:pt x="5062" y="5451"/>
                  </a:lnTo>
                  <a:lnTo>
                    <a:pt x="4867" y="5475"/>
                  </a:lnTo>
                  <a:lnTo>
                    <a:pt x="4478" y="5524"/>
                  </a:lnTo>
                  <a:lnTo>
                    <a:pt x="4089" y="5645"/>
                  </a:lnTo>
                  <a:lnTo>
                    <a:pt x="3699" y="5791"/>
                  </a:lnTo>
                  <a:lnTo>
                    <a:pt x="3334" y="5986"/>
                  </a:lnTo>
                  <a:lnTo>
                    <a:pt x="2994" y="6181"/>
                  </a:lnTo>
                  <a:lnTo>
                    <a:pt x="2604" y="6448"/>
                  </a:lnTo>
                  <a:lnTo>
                    <a:pt x="2264" y="6765"/>
                  </a:lnTo>
                  <a:lnTo>
                    <a:pt x="1948" y="7081"/>
                  </a:lnTo>
                  <a:lnTo>
                    <a:pt x="1631" y="7422"/>
                  </a:lnTo>
                  <a:lnTo>
                    <a:pt x="1364" y="7811"/>
                  </a:lnTo>
                  <a:lnTo>
                    <a:pt x="1120" y="8200"/>
                  </a:lnTo>
                  <a:lnTo>
                    <a:pt x="877" y="8590"/>
                  </a:lnTo>
                  <a:lnTo>
                    <a:pt x="682" y="9003"/>
                  </a:lnTo>
                  <a:lnTo>
                    <a:pt x="512" y="9417"/>
                  </a:lnTo>
                  <a:lnTo>
                    <a:pt x="342" y="9855"/>
                  </a:lnTo>
                  <a:lnTo>
                    <a:pt x="220" y="10293"/>
                  </a:lnTo>
                  <a:lnTo>
                    <a:pt x="123" y="10731"/>
                  </a:lnTo>
                  <a:lnTo>
                    <a:pt x="50" y="11193"/>
                  </a:lnTo>
                  <a:lnTo>
                    <a:pt x="25" y="11631"/>
                  </a:lnTo>
                  <a:lnTo>
                    <a:pt x="1" y="12093"/>
                  </a:lnTo>
                  <a:lnTo>
                    <a:pt x="1" y="12531"/>
                  </a:lnTo>
                  <a:lnTo>
                    <a:pt x="50" y="12994"/>
                  </a:lnTo>
                  <a:lnTo>
                    <a:pt x="123" y="13432"/>
                  </a:lnTo>
                  <a:lnTo>
                    <a:pt x="196" y="13870"/>
                  </a:lnTo>
                  <a:lnTo>
                    <a:pt x="317" y="14308"/>
                  </a:lnTo>
                  <a:lnTo>
                    <a:pt x="463" y="14746"/>
                  </a:lnTo>
                  <a:lnTo>
                    <a:pt x="634" y="15159"/>
                  </a:lnTo>
                  <a:lnTo>
                    <a:pt x="828" y="15573"/>
                  </a:lnTo>
                  <a:lnTo>
                    <a:pt x="1047" y="15987"/>
                  </a:lnTo>
                  <a:lnTo>
                    <a:pt x="1291" y="16352"/>
                  </a:lnTo>
                  <a:lnTo>
                    <a:pt x="1558" y="16717"/>
                  </a:lnTo>
                  <a:lnTo>
                    <a:pt x="1826" y="17057"/>
                  </a:lnTo>
                  <a:lnTo>
                    <a:pt x="2118" y="17373"/>
                  </a:lnTo>
                  <a:lnTo>
                    <a:pt x="2458" y="17665"/>
                  </a:lnTo>
                  <a:lnTo>
                    <a:pt x="2775" y="17957"/>
                  </a:lnTo>
                  <a:lnTo>
                    <a:pt x="3140" y="18225"/>
                  </a:lnTo>
                  <a:lnTo>
                    <a:pt x="3505" y="18468"/>
                  </a:lnTo>
                  <a:lnTo>
                    <a:pt x="3870" y="18687"/>
                  </a:lnTo>
                  <a:lnTo>
                    <a:pt x="4235" y="18882"/>
                  </a:lnTo>
                  <a:lnTo>
                    <a:pt x="4429" y="18955"/>
                  </a:lnTo>
                  <a:lnTo>
                    <a:pt x="4648" y="19004"/>
                  </a:lnTo>
                  <a:lnTo>
                    <a:pt x="4843" y="19052"/>
                  </a:lnTo>
                  <a:lnTo>
                    <a:pt x="5257" y="19052"/>
                  </a:lnTo>
                  <a:lnTo>
                    <a:pt x="5451" y="19004"/>
                  </a:lnTo>
                  <a:lnTo>
                    <a:pt x="5646" y="18931"/>
                  </a:lnTo>
                  <a:lnTo>
                    <a:pt x="5841" y="18858"/>
                  </a:lnTo>
                  <a:lnTo>
                    <a:pt x="6230" y="18639"/>
                  </a:lnTo>
                  <a:lnTo>
                    <a:pt x="6571" y="18444"/>
                  </a:lnTo>
                  <a:lnTo>
                    <a:pt x="6790" y="18322"/>
                  </a:lnTo>
                  <a:lnTo>
                    <a:pt x="6984" y="18225"/>
                  </a:lnTo>
                  <a:lnTo>
                    <a:pt x="7203" y="18152"/>
                  </a:lnTo>
                  <a:lnTo>
                    <a:pt x="7398" y="18079"/>
                  </a:lnTo>
                  <a:lnTo>
                    <a:pt x="7617" y="18055"/>
                  </a:lnTo>
                  <a:lnTo>
                    <a:pt x="7836" y="18055"/>
                  </a:lnTo>
                  <a:lnTo>
                    <a:pt x="8079" y="18103"/>
                  </a:lnTo>
                  <a:lnTo>
                    <a:pt x="8298" y="18152"/>
                  </a:lnTo>
                  <a:lnTo>
                    <a:pt x="8736" y="18298"/>
                  </a:lnTo>
                  <a:lnTo>
                    <a:pt x="9150" y="18468"/>
                  </a:lnTo>
                  <a:lnTo>
                    <a:pt x="9564" y="18663"/>
                  </a:lnTo>
                  <a:lnTo>
                    <a:pt x="10002" y="18833"/>
                  </a:lnTo>
                  <a:lnTo>
                    <a:pt x="10220" y="18906"/>
                  </a:lnTo>
                  <a:lnTo>
                    <a:pt x="10439" y="18931"/>
                  </a:lnTo>
                  <a:lnTo>
                    <a:pt x="10634" y="18955"/>
                  </a:lnTo>
                  <a:lnTo>
                    <a:pt x="11048" y="18955"/>
                  </a:lnTo>
                  <a:lnTo>
                    <a:pt x="11242" y="18906"/>
                  </a:lnTo>
                  <a:lnTo>
                    <a:pt x="11461" y="18858"/>
                  </a:lnTo>
                  <a:lnTo>
                    <a:pt x="11632" y="18809"/>
                  </a:lnTo>
                  <a:lnTo>
                    <a:pt x="12021" y="18639"/>
                  </a:lnTo>
                  <a:lnTo>
                    <a:pt x="12386" y="18420"/>
                  </a:lnTo>
                  <a:lnTo>
                    <a:pt x="12727" y="18176"/>
                  </a:lnTo>
                  <a:lnTo>
                    <a:pt x="13067" y="17884"/>
                  </a:lnTo>
                  <a:lnTo>
                    <a:pt x="13335" y="17641"/>
                  </a:lnTo>
                  <a:lnTo>
                    <a:pt x="13603" y="17349"/>
                  </a:lnTo>
                  <a:lnTo>
                    <a:pt x="13846" y="17081"/>
                  </a:lnTo>
                  <a:lnTo>
                    <a:pt x="14089" y="16790"/>
                  </a:lnTo>
                  <a:lnTo>
                    <a:pt x="14308" y="16473"/>
                  </a:lnTo>
                  <a:lnTo>
                    <a:pt x="14503" y="16157"/>
                  </a:lnTo>
                  <a:lnTo>
                    <a:pt x="14698" y="15841"/>
                  </a:lnTo>
                  <a:lnTo>
                    <a:pt x="14868" y="15524"/>
                  </a:lnTo>
                  <a:lnTo>
                    <a:pt x="15038" y="15184"/>
                  </a:lnTo>
                  <a:lnTo>
                    <a:pt x="15160" y="14843"/>
                  </a:lnTo>
                  <a:lnTo>
                    <a:pt x="15282" y="14478"/>
                  </a:lnTo>
                  <a:lnTo>
                    <a:pt x="15403" y="14137"/>
                  </a:lnTo>
                  <a:lnTo>
                    <a:pt x="15501" y="13772"/>
                  </a:lnTo>
                  <a:lnTo>
                    <a:pt x="15574" y="13407"/>
                  </a:lnTo>
                  <a:lnTo>
                    <a:pt x="15622" y="13042"/>
                  </a:lnTo>
                  <a:lnTo>
                    <a:pt x="15671" y="12677"/>
                  </a:lnTo>
                  <a:lnTo>
                    <a:pt x="15720" y="12629"/>
                  </a:lnTo>
                  <a:lnTo>
                    <a:pt x="15744" y="12580"/>
                  </a:lnTo>
                  <a:lnTo>
                    <a:pt x="15744" y="12556"/>
                  </a:lnTo>
                  <a:lnTo>
                    <a:pt x="15695" y="12483"/>
                  </a:lnTo>
                  <a:lnTo>
                    <a:pt x="15720" y="11996"/>
                  </a:lnTo>
                  <a:lnTo>
                    <a:pt x="15720" y="11509"/>
                  </a:lnTo>
                  <a:lnTo>
                    <a:pt x="15671" y="10998"/>
                  </a:lnTo>
                  <a:lnTo>
                    <a:pt x="15622" y="10512"/>
                  </a:lnTo>
                  <a:lnTo>
                    <a:pt x="15525" y="10074"/>
                  </a:lnTo>
                  <a:lnTo>
                    <a:pt x="15403" y="9636"/>
                  </a:lnTo>
                  <a:lnTo>
                    <a:pt x="15257" y="9173"/>
                  </a:lnTo>
                  <a:lnTo>
                    <a:pt x="15087" y="8711"/>
                  </a:lnTo>
                  <a:lnTo>
                    <a:pt x="14892" y="8273"/>
                  </a:lnTo>
                  <a:lnTo>
                    <a:pt x="14649" y="7860"/>
                  </a:lnTo>
                  <a:lnTo>
                    <a:pt x="14381" y="7446"/>
                  </a:lnTo>
                  <a:lnTo>
                    <a:pt x="14089" y="7032"/>
                  </a:lnTo>
                  <a:lnTo>
                    <a:pt x="13773" y="6692"/>
                  </a:lnTo>
                  <a:lnTo>
                    <a:pt x="13432" y="6351"/>
                  </a:lnTo>
                  <a:lnTo>
                    <a:pt x="13067" y="6059"/>
                  </a:lnTo>
                  <a:lnTo>
                    <a:pt x="12678" y="5816"/>
                  </a:lnTo>
                  <a:lnTo>
                    <a:pt x="12483" y="5718"/>
                  </a:lnTo>
                  <a:lnTo>
                    <a:pt x="12264" y="5645"/>
                  </a:lnTo>
                  <a:lnTo>
                    <a:pt x="12070" y="5572"/>
                  </a:lnTo>
                  <a:lnTo>
                    <a:pt x="11826" y="5499"/>
                  </a:lnTo>
                  <a:lnTo>
                    <a:pt x="11607" y="5451"/>
                  </a:lnTo>
                  <a:lnTo>
                    <a:pt x="11388" y="5426"/>
                  </a:lnTo>
                  <a:lnTo>
                    <a:pt x="10902" y="5426"/>
                  </a:lnTo>
                  <a:lnTo>
                    <a:pt x="10853" y="5329"/>
                  </a:lnTo>
                  <a:lnTo>
                    <a:pt x="10756" y="5280"/>
                  </a:lnTo>
                  <a:lnTo>
                    <a:pt x="10658" y="5256"/>
                  </a:lnTo>
                  <a:lnTo>
                    <a:pt x="10610" y="5280"/>
                  </a:lnTo>
                  <a:lnTo>
                    <a:pt x="10561" y="5305"/>
                  </a:lnTo>
                  <a:lnTo>
                    <a:pt x="10075" y="5597"/>
                  </a:lnTo>
                  <a:lnTo>
                    <a:pt x="9807" y="5743"/>
                  </a:lnTo>
                  <a:lnTo>
                    <a:pt x="9564" y="5840"/>
                  </a:lnTo>
                  <a:lnTo>
                    <a:pt x="9320" y="5937"/>
                  </a:lnTo>
                  <a:lnTo>
                    <a:pt x="9053" y="6035"/>
                  </a:lnTo>
                  <a:lnTo>
                    <a:pt x="8761" y="6083"/>
                  </a:lnTo>
                  <a:lnTo>
                    <a:pt x="8469" y="6108"/>
                  </a:lnTo>
                  <a:lnTo>
                    <a:pt x="8469" y="6108"/>
                  </a:lnTo>
                  <a:lnTo>
                    <a:pt x="8493" y="5864"/>
                  </a:lnTo>
                  <a:lnTo>
                    <a:pt x="8444" y="5597"/>
                  </a:lnTo>
                  <a:lnTo>
                    <a:pt x="8371" y="5353"/>
                  </a:lnTo>
                  <a:lnTo>
                    <a:pt x="8274" y="5086"/>
                  </a:lnTo>
                  <a:lnTo>
                    <a:pt x="8542" y="4867"/>
                  </a:lnTo>
                  <a:lnTo>
                    <a:pt x="8639" y="4891"/>
                  </a:lnTo>
                  <a:lnTo>
                    <a:pt x="8712" y="4867"/>
                  </a:lnTo>
                  <a:lnTo>
                    <a:pt x="8736" y="4842"/>
                  </a:lnTo>
                  <a:lnTo>
                    <a:pt x="8761" y="4818"/>
                  </a:lnTo>
                  <a:lnTo>
                    <a:pt x="8907" y="4891"/>
                  </a:lnTo>
                  <a:lnTo>
                    <a:pt x="9077" y="4940"/>
                  </a:lnTo>
                  <a:lnTo>
                    <a:pt x="9247" y="4964"/>
                  </a:lnTo>
                  <a:lnTo>
                    <a:pt x="9418" y="4988"/>
                  </a:lnTo>
                  <a:lnTo>
                    <a:pt x="9588" y="4964"/>
                  </a:lnTo>
                  <a:lnTo>
                    <a:pt x="9758" y="4940"/>
                  </a:lnTo>
                  <a:lnTo>
                    <a:pt x="9953" y="4891"/>
                  </a:lnTo>
                  <a:lnTo>
                    <a:pt x="10123" y="4842"/>
                  </a:lnTo>
                  <a:lnTo>
                    <a:pt x="10464" y="4672"/>
                  </a:lnTo>
                  <a:lnTo>
                    <a:pt x="10756" y="4477"/>
                  </a:lnTo>
                  <a:lnTo>
                    <a:pt x="11048" y="4258"/>
                  </a:lnTo>
                  <a:lnTo>
                    <a:pt x="11267" y="4015"/>
                  </a:lnTo>
                  <a:lnTo>
                    <a:pt x="11413" y="3820"/>
                  </a:lnTo>
                  <a:lnTo>
                    <a:pt x="11559" y="3626"/>
                  </a:lnTo>
                  <a:lnTo>
                    <a:pt x="11680" y="3407"/>
                  </a:lnTo>
                  <a:lnTo>
                    <a:pt x="11778" y="3163"/>
                  </a:lnTo>
                  <a:lnTo>
                    <a:pt x="11851" y="2944"/>
                  </a:lnTo>
                  <a:lnTo>
                    <a:pt x="11924" y="2701"/>
                  </a:lnTo>
                  <a:lnTo>
                    <a:pt x="12045" y="2214"/>
                  </a:lnTo>
                  <a:lnTo>
                    <a:pt x="12094" y="1703"/>
                  </a:lnTo>
                  <a:lnTo>
                    <a:pt x="12118" y="1217"/>
                  </a:lnTo>
                  <a:lnTo>
                    <a:pt x="12118" y="706"/>
                  </a:lnTo>
                  <a:lnTo>
                    <a:pt x="12118" y="219"/>
                  </a:lnTo>
                  <a:lnTo>
                    <a:pt x="12094" y="122"/>
                  </a:lnTo>
                  <a:lnTo>
                    <a:pt x="12045" y="49"/>
                  </a:lnTo>
                  <a:lnTo>
                    <a:pt x="119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1" name="Google Shape;615;p40">
              <a:extLst>
                <a:ext uri="{FF2B5EF4-FFF2-40B4-BE49-F238E27FC236}">
                  <a16:creationId xmlns:a16="http://schemas.microsoft.com/office/drawing/2014/main" id="{DCBA5698-5683-5A79-ED41-F5CA426D22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8458" y="3021135"/>
              <a:ext cx="4" cy="417585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22" name="Google Shape;615;p40">
              <a:extLst>
                <a:ext uri="{FF2B5EF4-FFF2-40B4-BE49-F238E27FC236}">
                  <a16:creationId xmlns:a16="http://schemas.microsoft.com/office/drawing/2014/main" id="{E16DA77F-F5A3-EA21-D1A1-F08647813C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2854" y="3021135"/>
              <a:ext cx="4" cy="417585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23" name="Google Shape;615;p40">
              <a:extLst>
                <a:ext uri="{FF2B5EF4-FFF2-40B4-BE49-F238E27FC236}">
                  <a16:creationId xmlns:a16="http://schemas.microsoft.com/office/drawing/2014/main" id="{ADC1F35A-40E1-0652-B51F-C6E8162F61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7850" y="3984840"/>
              <a:ext cx="4" cy="417585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24" name="Google Shape;615;p40">
              <a:extLst>
                <a:ext uri="{FF2B5EF4-FFF2-40B4-BE49-F238E27FC236}">
                  <a16:creationId xmlns:a16="http://schemas.microsoft.com/office/drawing/2014/main" id="{987A3774-E812-90FC-7B4E-4CF7C88E0B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3890" y="3021135"/>
              <a:ext cx="4" cy="417585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0388E6A-1DCF-FE32-7178-5EA43AF04F9D}"/>
                </a:ext>
              </a:extLst>
            </p:cNvPr>
            <p:cNvGrpSpPr/>
            <p:nvPr/>
          </p:nvGrpSpPr>
          <p:grpSpPr>
            <a:xfrm>
              <a:off x="4645346" y="2050379"/>
              <a:ext cx="515023" cy="772216"/>
              <a:chOff x="2673823" y="1901669"/>
              <a:chExt cx="409433" cy="461016"/>
            </a:xfrm>
          </p:grpSpPr>
          <p:pic>
            <p:nvPicPr>
              <p:cNvPr id="26" name="Graphique 25" descr="Eau contour">
                <a:extLst>
                  <a:ext uri="{FF2B5EF4-FFF2-40B4-BE49-F238E27FC236}">
                    <a16:creationId xmlns:a16="http://schemas.microsoft.com/office/drawing/2014/main" id="{C5FA9D80-90BA-EADC-314B-D2948D6E3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73823" y="2071503"/>
                <a:ext cx="291182" cy="291182"/>
              </a:xfrm>
              <a:prstGeom prst="rect">
                <a:avLst/>
              </a:prstGeom>
            </p:spPr>
          </p:pic>
          <p:pic>
            <p:nvPicPr>
              <p:cNvPr id="27" name="Graphique 26" descr="Eau avec un remplissage uni">
                <a:extLst>
                  <a:ext uri="{FF2B5EF4-FFF2-40B4-BE49-F238E27FC236}">
                    <a16:creationId xmlns:a16="http://schemas.microsoft.com/office/drawing/2014/main" id="{4A8DA40C-3C66-D2A0-FA54-560671A12E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69392" y="1901669"/>
                <a:ext cx="176171" cy="176171"/>
              </a:xfrm>
              <a:prstGeom prst="rect">
                <a:avLst/>
              </a:prstGeom>
            </p:spPr>
          </p:pic>
          <p:pic>
            <p:nvPicPr>
              <p:cNvPr id="28" name="Graphique 27" descr="Eau contour">
                <a:extLst>
                  <a:ext uri="{FF2B5EF4-FFF2-40B4-BE49-F238E27FC236}">
                    <a16:creationId xmlns:a16="http://schemas.microsoft.com/office/drawing/2014/main" id="{3717D404-ADFB-77CE-19A0-0733292A7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837438" y="1972797"/>
                <a:ext cx="245818" cy="245818"/>
              </a:xfrm>
              <a:prstGeom prst="rect">
                <a:avLst/>
              </a:prstGeom>
            </p:spPr>
          </p:pic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E9435841-C044-FF11-3A1D-B9948C37326D}"/>
                </a:ext>
              </a:extLst>
            </p:cNvPr>
            <p:cNvGrpSpPr/>
            <p:nvPr/>
          </p:nvGrpSpPr>
          <p:grpSpPr>
            <a:xfrm>
              <a:off x="8262795" y="2060711"/>
              <a:ext cx="515023" cy="772216"/>
              <a:chOff x="2673823" y="1901669"/>
              <a:chExt cx="409433" cy="461016"/>
            </a:xfrm>
          </p:grpSpPr>
          <p:pic>
            <p:nvPicPr>
              <p:cNvPr id="30" name="Graphique 29" descr="Eau contour">
                <a:extLst>
                  <a:ext uri="{FF2B5EF4-FFF2-40B4-BE49-F238E27FC236}">
                    <a16:creationId xmlns:a16="http://schemas.microsoft.com/office/drawing/2014/main" id="{A9B09BDA-9880-FFBD-6DBB-B16A8A0D6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73823" y="2071503"/>
                <a:ext cx="291182" cy="291182"/>
              </a:xfrm>
              <a:prstGeom prst="rect">
                <a:avLst/>
              </a:prstGeom>
            </p:spPr>
          </p:pic>
          <p:pic>
            <p:nvPicPr>
              <p:cNvPr id="31" name="Graphique 30" descr="Eau avec un remplissage uni">
                <a:extLst>
                  <a:ext uri="{FF2B5EF4-FFF2-40B4-BE49-F238E27FC236}">
                    <a16:creationId xmlns:a16="http://schemas.microsoft.com/office/drawing/2014/main" id="{A799FD24-FF1E-EFA8-76E8-881F90278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69392" y="1901669"/>
                <a:ext cx="176171" cy="176171"/>
              </a:xfrm>
              <a:prstGeom prst="rect">
                <a:avLst/>
              </a:prstGeom>
            </p:spPr>
          </p:pic>
          <p:pic>
            <p:nvPicPr>
              <p:cNvPr id="32" name="Graphique 31" descr="Eau contour">
                <a:extLst>
                  <a:ext uri="{FF2B5EF4-FFF2-40B4-BE49-F238E27FC236}">
                    <a16:creationId xmlns:a16="http://schemas.microsoft.com/office/drawing/2014/main" id="{BE2E5251-81B7-65A3-6C4E-213B92E0B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837438" y="1972797"/>
                <a:ext cx="245818" cy="245818"/>
              </a:xfrm>
              <a:prstGeom prst="rect">
                <a:avLst/>
              </a:prstGeom>
            </p:spPr>
          </p:pic>
        </p:grpSp>
        <p:cxnSp>
          <p:nvCxnSpPr>
            <p:cNvPr id="33" name="Google Shape;615;p40">
              <a:extLst>
                <a:ext uri="{FF2B5EF4-FFF2-40B4-BE49-F238E27FC236}">
                  <a16:creationId xmlns:a16="http://schemas.microsoft.com/office/drawing/2014/main" id="{D1E293F9-CEAF-1337-29D8-B909F00E09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20304" y="3021135"/>
              <a:ext cx="4" cy="417585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C7C1A1B0-2478-1AAE-4746-60FF164000C2}"/>
                </a:ext>
              </a:extLst>
            </p:cNvPr>
            <p:cNvGrpSpPr/>
            <p:nvPr/>
          </p:nvGrpSpPr>
          <p:grpSpPr>
            <a:xfrm>
              <a:off x="6626382" y="2050379"/>
              <a:ext cx="515023" cy="772216"/>
              <a:chOff x="2673823" y="1901669"/>
              <a:chExt cx="409433" cy="461016"/>
            </a:xfrm>
          </p:grpSpPr>
          <p:pic>
            <p:nvPicPr>
              <p:cNvPr id="35" name="Graphique 34" descr="Eau contour">
                <a:extLst>
                  <a:ext uri="{FF2B5EF4-FFF2-40B4-BE49-F238E27FC236}">
                    <a16:creationId xmlns:a16="http://schemas.microsoft.com/office/drawing/2014/main" id="{BE16E37B-C6CA-D2CA-1A7A-4354A0808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73823" y="2071503"/>
                <a:ext cx="291182" cy="291182"/>
              </a:xfrm>
              <a:prstGeom prst="rect">
                <a:avLst/>
              </a:prstGeom>
            </p:spPr>
          </p:pic>
          <p:pic>
            <p:nvPicPr>
              <p:cNvPr id="36" name="Graphique 35" descr="Eau avec un remplissage uni">
                <a:extLst>
                  <a:ext uri="{FF2B5EF4-FFF2-40B4-BE49-F238E27FC236}">
                    <a16:creationId xmlns:a16="http://schemas.microsoft.com/office/drawing/2014/main" id="{28A7687C-DC36-DCDE-2E32-C62C07F14C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69392" y="1901669"/>
                <a:ext cx="176171" cy="176171"/>
              </a:xfrm>
              <a:prstGeom prst="rect">
                <a:avLst/>
              </a:prstGeom>
            </p:spPr>
          </p:pic>
          <p:pic>
            <p:nvPicPr>
              <p:cNvPr id="37" name="Graphique 36" descr="Eau contour">
                <a:extLst>
                  <a:ext uri="{FF2B5EF4-FFF2-40B4-BE49-F238E27FC236}">
                    <a16:creationId xmlns:a16="http://schemas.microsoft.com/office/drawing/2014/main" id="{F8034EC2-C8BE-D6B2-E218-C04B7374A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837438" y="1972797"/>
                <a:ext cx="245818" cy="245818"/>
              </a:xfrm>
              <a:prstGeom prst="rect">
                <a:avLst/>
              </a:prstGeom>
            </p:spPr>
          </p:pic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B4C7413-4122-5173-F087-F7EAB69A7ABB}"/>
                </a:ext>
              </a:extLst>
            </p:cNvPr>
            <p:cNvSpPr/>
            <p:nvPr/>
          </p:nvSpPr>
          <p:spPr>
            <a:xfrm>
              <a:off x="4000750" y="3970797"/>
              <a:ext cx="1392859" cy="65929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Continuous</a:t>
              </a:r>
              <a:r>
                <a:rPr lang="fr-CA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glucose monitoring</a:t>
              </a:r>
            </a:p>
          </p:txBody>
        </p:sp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A17A1E4A-82E5-C05D-9808-9DF92247C9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2" r="11835"/>
            <a:stretch/>
          </p:blipFill>
          <p:spPr bwMode="auto">
            <a:xfrm>
              <a:off x="4160058" y="4710628"/>
              <a:ext cx="1074247" cy="982687"/>
            </a:xfrm>
            <a:prstGeom prst="flowChartConnector">
              <a:avLst/>
            </a:prstGeom>
            <a:noFill/>
            <a:ln w="1905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E1C58B35-2D6A-CCBD-6E00-F7363EF0DB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2" r="11835"/>
            <a:stretch/>
          </p:blipFill>
          <p:spPr bwMode="auto">
            <a:xfrm>
              <a:off x="8377696" y="4710628"/>
              <a:ext cx="1074247" cy="982687"/>
            </a:xfrm>
            <a:prstGeom prst="flowChartConnector">
              <a:avLst/>
            </a:prstGeom>
            <a:noFill/>
            <a:ln w="1905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ZoneTexte 7">
            <a:extLst>
              <a:ext uri="{FF2B5EF4-FFF2-40B4-BE49-F238E27FC236}">
                <a16:creationId xmlns:a16="http://schemas.microsoft.com/office/drawing/2014/main" id="{663185B6-6825-55F0-3DC5-9CA07265615E}"/>
              </a:ext>
            </a:extLst>
          </p:cNvPr>
          <p:cNvSpPr txBox="1"/>
          <p:nvPr/>
        </p:nvSpPr>
        <p:spPr>
          <a:xfrm>
            <a:off x="322390" y="1090087"/>
            <a:ext cx="739471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b="1" spc="45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SAGE project: reduced carb intake in a retirement home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12F182-8A22-3791-43B0-F0A5BE038CEB}"/>
              </a:ext>
            </a:extLst>
          </p:cNvPr>
          <p:cNvSpPr/>
          <p:nvPr/>
        </p:nvSpPr>
        <p:spPr>
          <a:xfrm>
            <a:off x="6405978" y="4014007"/>
            <a:ext cx="1156361" cy="6239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Continuous</a:t>
            </a:r>
            <a:r>
              <a:rPr lang="fr-CA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glucose monitoring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24359-1746-7491-4895-88806B4D95B4}"/>
              </a:ext>
            </a:extLst>
          </p:cNvPr>
          <p:cNvSpPr txBox="1"/>
          <p:nvPr/>
        </p:nvSpPr>
        <p:spPr>
          <a:xfrm>
            <a:off x="1701817" y="6219706"/>
            <a:ext cx="596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i="1" dirty="0"/>
              <a:t>(Vandenberghe et al., in </a:t>
            </a:r>
            <a:r>
              <a:rPr lang="fr-CA" i="1" dirty="0" err="1"/>
              <a:t>press</a:t>
            </a:r>
            <a:r>
              <a:rPr lang="fr-CA" i="1" dirty="0"/>
              <a:t>, </a:t>
            </a:r>
            <a:r>
              <a:rPr lang="fr-CA" i="1" dirty="0" err="1"/>
              <a:t>Appl</a:t>
            </a:r>
            <a:r>
              <a:rPr lang="fr-CA" i="1" dirty="0"/>
              <a:t> </a:t>
            </a:r>
            <a:r>
              <a:rPr lang="fr-CA" i="1" dirty="0" err="1"/>
              <a:t>Physiol</a:t>
            </a:r>
            <a:r>
              <a:rPr lang="fr-CA" i="1" dirty="0"/>
              <a:t> </a:t>
            </a:r>
            <a:r>
              <a:rPr lang="fr-CA" i="1" dirty="0" err="1"/>
              <a:t>Nutr</a:t>
            </a:r>
            <a:r>
              <a:rPr lang="fr-CA" i="1" dirty="0"/>
              <a:t> </a:t>
            </a:r>
            <a:r>
              <a:rPr lang="fr-CA" i="1" dirty="0" err="1"/>
              <a:t>Metab</a:t>
            </a:r>
            <a:r>
              <a:rPr lang="fr-CA" i="1" dirty="0"/>
              <a:t> 2024)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898395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0C043DA-D1D5-47EA-6030-0C67E91486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8070" cy="5141214"/>
          </a:xfrm>
          <a:prstGeom prst="rect">
            <a:avLst/>
          </a:prstGeom>
        </p:spPr>
      </p:pic>
      <p:pic>
        <p:nvPicPr>
          <p:cNvPr id="5" name="Picture 19" descr="Icon&#10;&#10;Description automatically generated">
            <a:extLst>
              <a:ext uri="{FF2B5EF4-FFF2-40B4-BE49-F238E27FC236}">
                <a16:creationId xmlns:a16="http://schemas.microsoft.com/office/drawing/2014/main" id="{262F08DE-4C17-A81D-C824-BD7E2F286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92" y="1067543"/>
            <a:ext cx="867305" cy="700089"/>
          </a:xfrm>
          <a:prstGeom prst="rect">
            <a:avLst/>
          </a:prstGeom>
        </p:spPr>
      </p:pic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0A739CC2-F780-1D04-0CED-3D3BE990E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19604"/>
              </p:ext>
            </p:extLst>
          </p:nvPr>
        </p:nvGraphicFramePr>
        <p:xfrm>
          <a:off x="313671" y="2392038"/>
          <a:ext cx="8535055" cy="28270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823997">
                  <a:extLst>
                    <a:ext uri="{9D8B030D-6E8A-4147-A177-3AD203B41FA5}">
                      <a16:colId xmlns:a16="http://schemas.microsoft.com/office/drawing/2014/main" val="3666196201"/>
                    </a:ext>
                  </a:extLst>
                </a:gridCol>
                <a:gridCol w="1993712">
                  <a:extLst>
                    <a:ext uri="{9D8B030D-6E8A-4147-A177-3AD203B41FA5}">
                      <a16:colId xmlns:a16="http://schemas.microsoft.com/office/drawing/2014/main" val="3574945702"/>
                    </a:ext>
                  </a:extLst>
                </a:gridCol>
                <a:gridCol w="2717346">
                  <a:extLst>
                    <a:ext uri="{9D8B030D-6E8A-4147-A177-3AD203B41FA5}">
                      <a16:colId xmlns:a16="http://schemas.microsoft.com/office/drawing/2014/main" val="356180054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fr-CA" sz="1500" b="0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 </a:t>
                      </a:r>
                      <a:r>
                        <a:rPr lang="fr-CA" sz="1500" b="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women</a:t>
                      </a:r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6 men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sz="2400" dirty="0">
                        <a:latin typeface="Shadows Into Light Two" panose="02000506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0955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Age (</a:t>
                      </a:r>
                      <a:r>
                        <a:rPr lang="fr-CA" sz="1500" b="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years</a:t>
                      </a:r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 ± 6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sz="2400" dirty="0">
                        <a:latin typeface="Shadows Into Light Two" panose="02000506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101669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Body mass index </a:t>
                      </a:r>
                      <a:r>
                        <a:rPr lang="fr-CA" sz="12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(kg/m2)</a:t>
                      </a:r>
                      <a:endParaRPr lang="fr-CA" sz="1500" b="0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± 5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sz="2400" dirty="0">
                        <a:latin typeface="Shadows Into Light Two" panose="02000506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799422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fr-CA" sz="1500" b="0" i="0" dirty="0">
                        <a:solidFill>
                          <a:schemeClr val="accen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Regular Menu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b="0" i="0" dirty="0" err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Reduced</a:t>
                      </a:r>
                      <a:r>
                        <a:rPr lang="fr-CA" sz="1500" b="0" i="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CA" sz="1500" b="0" i="0" dirty="0" err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Carb</a:t>
                      </a:r>
                      <a:r>
                        <a:rPr lang="fr-CA" sz="1500" b="0" i="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Menu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6657823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CA" sz="1500" b="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Weight</a:t>
                      </a:r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(kg)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 ± 18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 ± 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129959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CA" sz="1500" b="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Hemoglobin</a:t>
                      </a:r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A1C (%)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 ± 0,6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5,5 ± 0,5</a:t>
                      </a:r>
                      <a:r>
                        <a:rPr lang="fr-CA" sz="1500" b="0" i="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519275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Ketones (µM)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 ± 34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131</a:t>
                      </a:r>
                      <a:r>
                        <a:rPr lang="fr-CA" sz="1500" b="0" i="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± 153</a:t>
                      </a:r>
                      <a:r>
                        <a:rPr lang="fr-CA" sz="1500" b="0" i="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50887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Triglycerides (mM)</a:t>
                      </a:r>
                    </a:p>
                  </a:txBody>
                  <a:tcPr marL="68580" marR="68580" marT="34290" marB="34290" anchor="ctr">
                    <a:solidFill>
                      <a:srgbClr val="81A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 ± 0,6</a:t>
                      </a:r>
                    </a:p>
                  </a:txBody>
                  <a:tcPr marL="68580" marR="68580" marT="34290" marB="34290" anchor="ctr">
                    <a:solidFill>
                      <a:srgbClr val="81A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 ± 0,4</a:t>
                      </a:r>
                      <a:r>
                        <a:rPr lang="fr-CA" sz="1500" b="0" i="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</a:p>
                  </a:txBody>
                  <a:tcPr marL="68580" marR="68580" marT="34290" marB="34290" anchor="ctr">
                    <a:solidFill>
                      <a:srgbClr val="81A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2989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CA" sz="1500" b="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Cholesterol</a:t>
                      </a:r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(mM)</a:t>
                      </a:r>
                    </a:p>
                  </a:txBody>
                  <a:tcPr marL="68580" marR="68580" marT="34290" marB="34290" anchor="ctr">
                    <a:solidFill>
                      <a:srgbClr val="81A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 ± 1,1</a:t>
                      </a:r>
                    </a:p>
                  </a:txBody>
                  <a:tcPr marL="68580" marR="68580" marT="34290" marB="34290" anchor="ctr">
                    <a:solidFill>
                      <a:srgbClr val="81A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 ± 1,2</a:t>
                      </a:r>
                      <a:r>
                        <a:rPr lang="fr-CA" sz="1500" b="0" i="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</a:p>
                  </a:txBody>
                  <a:tcPr marL="68580" marR="68580" marT="34290" marB="34290" anchor="ctr">
                    <a:solidFill>
                      <a:srgbClr val="81A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01766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B69F4C6-4858-7B52-3211-4F11D417DD34}"/>
              </a:ext>
            </a:extLst>
          </p:cNvPr>
          <p:cNvSpPr txBox="1"/>
          <p:nvPr/>
        </p:nvSpPr>
        <p:spPr>
          <a:xfrm>
            <a:off x="7596336" y="5675041"/>
            <a:ext cx="9733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b="1" i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P &lt; 0,05</a:t>
            </a:r>
          </a:p>
        </p:txBody>
      </p:sp>
      <p:sp>
        <p:nvSpPr>
          <p:cNvPr id="4" name="ZoneTexte 7">
            <a:extLst>
              <a:ext uri="{FF2B5EF4-FFF2-40B4-BE49-F238E27FC236}">
                <a16:creationId xmlns:a16="http://schemas.microsoft.com/office/drawing/2014/main" id="{C2F0E08E-9B3A-6555-26BA-C441AF39B504}"/>
              </a:ext>
            </a:extLst>
          </p:cNvPr>
          <p:cNvSpPr txBox="1"/>
          <p:nvPr/>
        </p:nvSpPr>
        <p:spPr>
          <a:xfrm>
            <a:off x="322390" y="1090087"/>
            <a:ext cx="739471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b="1" spc="45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SAGE project: reduced carb intake in a retirement home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2DD69-4586-D7A8-61DF-1D7B9CBF832B}"/>
              </a:ext>
            </a:extLst>
          </p:cNvPr>
          <p:cNvSpPr txBox="1"/>
          <p:nvPr/>
        </p:nvSpPr>
        <p:spPr>
          <a:xfrm>
            <a:off x="1701817" y="6219706"/>
            <a:ext cx="596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i="1" dirty="0"/>
              <a:t>(Vandenberghe et al., in </a:t>
            </a:r>
            <a:r>
              <a:rPr lang="fr-CA" i="1" dirty="0" err="1"/>
              <a:t>press</a:t>
            </a:r>
            <a:r>
              <a:rPr lang="fr-CA" i="1" dirty="0"/>
              <a:t>, </a:t>
            </a:r>
            <a:r>
              <a:rPr lang="fr-CA" i="1" dirty="0" err="1"/>
              <a:t>Appl</a:t>
            </a:r>
            <a:r>
              <a:rPr lang="fr-CA" i="1" dirty="0"/>
              <a:t> </a:t>
            </a:r>
            <a:r>
              <a:rPr lang="fr-CA" i="1" dirty="0" err="1"/>
              <a:t>Physiol</a:t>
            </a:r>
            <a:r>
              <a:rPr lang="fr-CA" i="1" dirty="0"/>
              <a:t> </a:t>
            </a:r>
            <a:r>
              <a:rPr lang="fr-CA" i="1" dirty="0" err="1"/>
              <a:t>Nutr</a:t>
            </a:r>
            <a:r>
              <a:rPr lang="fr-CA" i="1" dirty="0"/>
              <a:t> </a:t>
            </a:r>
            <a:r>
              <a:rPr lang="fr-CA" i="1" dirty="0" err="1"/>
              <a:t>Metab</a:t>
            </a:r>
            <a:r>
              <a:rPr lang="fr-CA" i="1" dirty="0"/>
              <a:t> 2024)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43884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5C327-E37E-A7C2-03E9-F1BA9CE99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538AF-9A77-A1F2-D8CD-66C02F8F1BED}"/>
              </a:ext>
            </a:extLst>
          </p:cNvPr>
          <p:cNvSpPr txBox="1"/>
          <p:nvPr/>
        </p:nvSpPr>
        <p:spPr>
          <a:xfrm>
            <a:off x="683568" y="-27384"/>
            <a:ext cx="7992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err="1"/>
              <a:t>Reducing</a:t>
            </a:r>
            <a:r>
              <a:rPr lang="fr-CA" sz="2400" b="1" dirty="0"/>
              <a:t> carbohydrate intake </a:t>
            </a:r>
            <a:r>
              <a:rPr lang="fr-CA" sz="2400" b="1" dirty="0" err="1"/>
              <a:t>reduces</a:t>
            </a:r>
            <a:r>
              <a:rPr lang="fr-CA" sz="2400" b="1" dirty="0"/>
              <a:t> </a:t>
            </a:r>
            <a:r>
              <a:rPr lang="fr-CA" sz="2400" b="1" dirty="0" err="1"/>
              <a:t>blood</a:t>
            </a:r>
            <a:r>
              <a:rPr lang="fr-CA" sz="2400" b="1" dirty="0"/>
              <a:t> </a:t>
            </a:r>
            <a:r>
              <a:rPr lang="fr-CA" sz="2400" b="1" dirty="0" err="1"/>
              <a:t>sugar</a:t>
            </a:r>
            <a:r>
              <a:rPr lang="fr-CA" sz="2400" b="1" dirty="0"/>
              <a:t> (glucose): A 2-month study in a retirement home</a:t>
            </a:r>
            <a:endParaRPr lang="en-CA" sz="2400" b="1" dirty="0"/>
          </a:p>
        </p:txBody>
      </p:sp>
      <p:pic>
        <p:nvPicPr>
          <p:cNvPr id="1027" name="Image 4">
            <a:extLst>
              <a:ext uri="{FF2B5EF4-FFF2-40B4-BE49-F238E27FC236}">
                <a16:creationId xmlns:a16="http://schemas.microsoft.com/office/drawing/2014/main" id="{DCE668D2-F297-EE5F-916A-1D182600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795883"/>
            <a:ext cx="6350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26DFBC-E0ED-9AE4-51A4-421B69CFF71A}"/>
              </a:ext>
            </a:extLst>
          </p:cNvPr>
          <p:cNvSpPr txBox="1"/>
          <p:nvPr/>
        </p:nvSpPr>
        <p:spPr>
          <a:xfrm>
            <a:off x="5076055" y="904402"/>
            <a:ext cx="33843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Normal </a:t>
            </a:r>
            <a:r>
              <a:rPr lang="fr-CA" dirty="0" err="1"/>
              <a:t>blood</a:t>
            </a:r>
            <a:r>
              <a:rPr lang="fr-CA" dirty="0"/>
              <a:t> </a:t>
            </a:r>
            <a:r>
              <a:rPr lang="fr-CA" dirty="0" err="1"/>
              <a:t>sugar</a:t>
            </a:r>
            <a:r>
              <a:rPr lang="fr-CA" dirty="0"/>
              <a:t> </a:t>
            </a:r>
          </a:p>
          <a:p>
            <a:r>
              <a:rPr lang="fr-CA" dirty="0"/>
              <a:t>High </a:t>
            </a:r>
            <a:r>
              <a:rPr lang="fr-CA" dirty="0" err="1"/>
              <a:t>blood</a:t>
            </a:r>
            <a:r>
              <a:rPr lang="fr-CA" dirty="0"/>
              <a:t> </a:t>
            </a:r>
            <a:r>
              <a:rPr lang="fr-CA" dirty="0" err="1"/>
              <a:t>sugar</a:t>
            </a:r>
            <a:r>
              <a:rPr lang="fr-CA" dirty="0"/>
              <a:t> (</a:t>
            </a:r>
            <a:r>
              <a:rPr lang="fr-CA" dirty="0" err="1"/>
              <a:t>before</a:t>
            </a:r>
            <a:r>
              <a:rPr lang="fr-CA" dirty="0"/>
              <a:t>)</a:t>
            </a:r>
          </a:p>
          <a:p>
            <a:r>
              <a:rPr lang="fr-CA" dirty="0"/>
              <a:t>High </a:t>
            </a:r>
            <a:r>
              <a:rPr lang="fr-CA" dirty="0" err="1"/>
              <a:t>blood</a:t>
            </a:r>
            <a:r>
              <a:rPr lang="fr-CA" dirty="0"/>
              <a:t> </a:t>
            </a:r>
            <a:r>
              <a:rPr lang="fr-CA" dirty="0" err="1"/>
              <a:t>sugar</a:t>
            </a:r>
            <a:r>
              <a:rPr lang="fr-CA" dirty="0"/>
              <a:t> (</a:t>
            </a:r>
            <a:r>
              <a:rPr lang="fr-CA" dirty="0" err="1"/>
              <a:t>after</a:t>
            </a:r>
            <a:r>
              <a:rPr lang="fr-CA" dirty="0"/>
              <a:t>: </a:t>
            </a:r>
            <a:r>
              <a:rPr lang="fr-CA" sz="1800" b="1" dirty="0">
                <a:solidFill>
                  <a:srgbClr val="FF0000"/>
                </a:solidFill>
              </a:rPr>
              <a:t>11% ↓</a:t>
            </a:r>
            <a:r>
              <a:rPr lang="fr-CA" dirty="0"/>
              <a:t>) 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9C8998-1BC9-CB35-B1B9-FD895BBEE701}"/>
              </a:ext>
            </a:extLst>
          </p:cNvPr>
          <p:cNvSpPr txBox="1"/>
          <p:nvPr/>
        </p:nvSpPr>
        <p:spPr>
          <a:xfrm>
            <a:off x="2555776" y="4348012"/>
            <a:ext cx="10578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/>
              <a:t>Breakfast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FF134-C20D-DF97-82EA-C386DD94A7C2}"/>
              </a:ext>
            </a:extLst>
          </p:cNvPr>
          <p:cNvSpPr txBox="1"/>
          <p:nvPr/>
        </p:nvSpPr>
        <p:spPr>
          <a:xfrm>
            <a:off x="3682267" y="4338720"/>
            <a:ext cx="7457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/>
              <a:t>Lunch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10F0E-C671-FB13-937B-CC98EBAC9A28}"/>
              </a:ext>
            </a:extLst>
          </p:cNvPr>
          <p:cNvSpPr txBox="1"/>
          <p:nvPr/>
        </p:nvSpPr>
        <p:spPr>
          <a:xfrm>
            <a:off x="4762387" y="4348012"/>
            <a:ext cx="8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err="1"/>
              <a:t>Supper</a:t>
            </a:r>
            <a:endParaRPr lang="en-CA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4E3BE4-B216-CB85-AC8F-26611FE65406}"/>
              </a:ext>
            </a:extLst>
          </p:cNvPr>
          <p:cNvCxnSpPr>
            <a:cxnSpLocks/>
          </p:cNvCxnSpPr>
          <p:nvPr/>
        </p:nvCxnSpPr>
        <p:spPr>
          <a:xfrm>
            <a:off x="5796136" y="3051868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164169-26BC-F921-EAD0-45D4C6CFDC41}"/>
              </a:ext>
            </a:extLst>
          </p:cNvPr>
          <p:cNvCxnSpPr>
            <a:cxnSpLocks/>
          </p:cNvCxnSpPr>
          <p:nvPr/>
        </p:nvCxnSpPr>
        <p:spPr>
          <a:xfrm>
            <a:off x="4572000" y="3267892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FD0D40-0E39-C7FD-94D5-973F7648CF45}"/>
              </a:ext>
            </a:extLst>
          </p:cNvPr>
          <p:cNvCxnSpPr>
            <a:cxnSpLocks/>
          </p:cNvCxnSpPr>
          <p:nvPr/>
        </p:nvCxnSpPr>
        <p:spPr>
          <a:xfrm>
            <a:off x="3275856" y="3123876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353F99-AB2C-ABBD-E2A1-43E5353043F3}"/>
              </a:ext>
            </a:extLst>
          </p:cNvPr>
          <p:cNvCxnSpPr>
            <a:cxnSpLocks/>
          </p:cNvCxnSpPr>
          <p:nvPr/>
        </p:nvCxnSpPr>
        <p:spPr>
          <a:xfrm>
            <a:off x="7452320" y="3339900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016F78-9E2E-AA92-956B-49CC51161DE4}"/>
              </a:ext>
            </a:extLst>
          </p:cNvPr>
          <p:cNvCxnSpPr>
            <a:cxnSpLocks/>
          </p:cNvCxnSpPr>
          <p:nvPr/>
        </p:nvCxnSpPr>
        <p:spPr>
          <a:xfrm>
            <a:off x="2051720" y="3411908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1BD93FE-DA2E-50B4-E93C-883F30C328AD}"/>
              </a:ext>
            </a:extLst>
          </p:cNvPr>
          <p:cNvSpPr txBox="1"/>
          <p:nvPr/>
        </p:nvSpPr>
        <p:spPr>
          <a:xfrm>
            <a:off x="3923928" y="5058800"/>
            <a:ext cx="2146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Time (24-hour </a:t>
            </a:r>
            <a:r>
              <a:rPr lang="fr-CA" b="1" dirty="0" err="1">
                <a:solidFill>
                  <a:srgbClr val="000000"/>
                </a:solidFill>
              </a:rPr>
              <a:t>clock</a:t>
            </a:r>
            <a:r>
              <a:rPr lang="fr-CA" b="1" dirty="0">
                <a:solidFill>
                  <a:srgbClr val="000000"/>
                </a:solidFill>
              </a:rPr>
              <a:t>)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B640E-16C9-DDF4-2E1A-E925131B1710}"/>
              </a:ext>
            </a:extLst>
          </p:cNvPr>
          <p:cNvSpPr txBox="1"/>
          <p:nvPr/>
        </p:nvSpPr>
        <p:spPr>
          <a:xfrm>
            <a:off x="1979712" y="2682536"/>
            <a:ext cx="5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BAD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7A52C-D320-A57F-327B-A756BEC9FE13}"/>
              </a:ext>
            </a:extLst>
          </p:cNvPr>
          <p:cNvSpPr txBox="1"/>
          <p:nvPr/>
        </p:nvSpPr>
        <p:spPr>
          <a:xfrm>
            <a:off x="1958177" y="397868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GOOD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7AACC0-BB40-65DE-C3DD-E88EEF1ADAAB}"/>
              </a:ext>
            </a:extLst>
          </p:cNvPr>
          <p:cNvCxnSpPr>
            <a:cxnSpLocks/>
          </p:cNvCxnSpPr>
          <p:nvPr/>
        </p:nvCxnSpPr>
        <p:spPr>
          <a:xfrm flipV="1">
            <a:off x="2693169" y="3786393"/>
            <a:ext cx="270033" cy="314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13B1BC-A2B5-9070-4B1E-E417687F3707}"/>
              </a:ext>
            </a:extLst>
          </p:cNvPr>
          <p:cNvCxnSpPr>
            <a:cxnSpLocks/>
          </p:cNvCxnSpPr>
          <p:nvPr/>
        </p:nvCxnSpPr>
        <p:spPr>
          <a:xfrm>
            <a:off x="2531150" y="2887201"/>
            <a:ext cx="324039" cy="142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46F6F2E-E0D6-3E69-EA64-CAA68B8D6C46}"/>
              </a:ext>
            </a:extLst>
          </p:cNvPr>
          <p:cNvSpPr txBox="1"/>
          <p:nvPr/>
        </p:nvSpPr>
        <p:spPr>
          <a:xfrm>
            <a:off x="256588" y="5933429"/>
            <a:ext cx="344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/>
              <a:t>(Vandenberghe et al., in </a:t>
            </a:r>
            <a:r>
              <a:rPr lang="fr-CA" i="1" dirty="0" err="1"/>
              <a:t>press</a:t>
            </a:r>
            <a:r>
              <a:rPr lang="fr-CA" i="1" dirty="0"/>
              <a:t>, </a:t>
            </a:r>
            <a:r>
              <a:rPr lang="fr-CA" i="1" dirty="0" err="1"/>
              <a:t>Appl</a:t>
            </a:r>
            <a:r>
              <a:rPr lang="fr-CA" i="1" dirty="0"/>
              <a:t> </a:t>
            </a:r>
            <a:r>
              <a:rPr lang="fr-CA" i="1" dirty="0" err="1"/>
              <a:t>Physiol</a:t>
            </a:r>
            <a:r>
              <a:rPr lang="fr-CA" i="1" dirty="0"/>
              <a:t> </a:t>
            </a:r>
            <a:r>
              <a:rPr lang="fr-CA" i="1" dirty="0" err="1"/>
              <a:t>Nutr</a:t>
            </a:r>
            <a:r>
              <a:rPr lang="fr-CA" i="1" dirty="0"/>
              <a:t> </a:t>
            </a:r>
            <a:r>
              <a:rPr lang="fr-CA" i="1" dirty="0" err="1"/>
              <a:t>Metab</a:t>
            </a:r>
            <a:r>
              <a:rPr lang="fr-CA" i="1" dirty="0"/>
              <a:t> 2024)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1784516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5C327-E37E-A7C2-03E9-F1BA9CE99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538AF-9A77-A1F2-D8CD-66C02F8F1BED}"/>
              </a:ext>
            </a:extLst>
          </p:cNvPr>
          <p:cNvSpPr txBox="1"/>
          <p:nvPr/>
        </p:nvSpPr>
        <p:spPr>
          <a:xfrm>
            <a:off x="683568" y="-27384"/>
            <a:ext cx="7992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err="1"/>
              <a:t>Reducing</a:t>
            </a:r>
            <a:r>
              <a:rPr lang="fr-CA" sz="2400" b="1" dirty="0"/>
              <a:t> carbohydrate intake </a:t>
            </a:r>
            <a:r>
              <a:rPr lang="fr-CA" sz="2400" b="1" dirty="0" err="1"/>
              <a:t>reduces</a:t>
            </a:r>
            <a:r>
              <a:rPr lang="fr-CA" sz="2400" b="1" dirty="0"/>
              <a:t> </a:t>
            </a:r>
            <a:r>
              <a:rPr lang="fr-CA" sz="2400" b="1" dirty="0" err="1"/>
              <a:t>blood</a:t>
            </a:r>
            <a:r>
              <a:rPr lang="fr-CA" sz="2400" b="1" dirty="0"/>
              <a:t> </a:t>
            </a:r>
            <a:r>
              <a:rPr lang="fr-CA" sz="2400" b="1" dirty="0" err="1"/>
              <a:t>sugar</a:t>
            </a:r>
            <a:r>
              <a:rPr lang="fr-CA" sz="2400" b="1" dirty="0"/>
              <a:t> (glucose): A 2-month study in a retirement home</a:t>
            </a:r>
            <a:endParaRPr lang="en-CA" sz="2400" b="1" dirty="0"/>
          </a:p>
        </p:txBody>
      </p:sp>
      <p:pic>
        <p:nvPicPr>
          <p:cNvPr id="1027" name="Image 4">
            <a:extLst>
              <a:ext uri="{FF2B5EF4-FFF2-40B4-BE49-F238E27FC236}">
                <a16:creationId xmlns:a16="http://schemas.microsoft.com/office/drawing/2014/main" id="{DCE668D2-F297-EE5F-916A-1D182600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795883"/>
            <a:ext cx="6350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26DFBC-E0ED-9AE4-51A4-421B69CFF71A}"/>
              </a:ext>
            </a:extLst>
          </p:cNvPr>
          <p:cNvSpPr txBox="1"/>
          <p:nvPr/>
        </p:nvSpPr>
        <p:spPr>
          <a:xfrm>
            <a:off x="5076055" y="904402"/>
            <a:ext cx="33843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Normal </a:t>
            </a:r>
            <a:r>
              <a:rPr lang="fr-CA" dirty="0" err="1"/>
              <a:t>blood</a:t>
            </a:r>
            <a:r>
              <a:rPr lang="fr-CA" dirty="0"/>
              <a:t> </a:t>
            </a:r>
            <a:r>
              <a:rPr lang="fr-CA" dirty="0" err="1"/>
              <a:t>sugar</a:t>
            </a:r>
            <a:r>
              <a:rPr lang="fr-CA" dirty="0"/>
              <a:t> </a:t>
            </a:r>
          </a:p>
          <a:p>
            <a:r>
              <a:rPr lang="fr-CA" dirty="0"/>
              <a:t>High </a:t>
            </a:r>
            <a:r>
              <a:rPr lang="fr-CA" dirty="0" err="1"/>
              <a:t>blood</a:t>
            </a:r>
            <a:r>
              <a:rPr lang="fr-CA" dirty="0"/>
              <a:t> </a:t>
            </a:r>
            <a:r>
              <a:rPr lang="fr-CA" dirty="0" err="1"/>
              <a:t>sugar</a:t>
            </a:r>
            <a:r>
              <a:rPr lang="fr-CA" dirty="0"/>
              <a:t> (</a:t>
            </a:r>
            <a:r>
              <a:rPr lang="fr-CA" dirty="0" err="1"/>
              <a:t>before</a:t>
            </a:r>
            <a:r>
              <a:rPr lang="fr-CA" dirty="0"/>
              <a:t>)</a:t>
            </a:r>
          </a:p>
          <a:p>
            <a:r>
              <a:rPr lang="fr-CA" dirty="0"/>
              <a:t>High </a:t>
            </a:r>
            <a:r>
              <a:rPr lang="fr-CA" dirty="0" err="1"/>
              <a:t>blood</a:t>
            </a:r>
            <a:r>
              <a:rPr lang="fr-CA" dirty="0"/>
              <a:t> </a:t>
            </a:r>
            <a:r>
              <a:rPr lang="fr-CA" dirty="0" err="1"/>
              <a:t>sugar</a:t>
            </a:r>
            <a:r>
              <a:rPr lang="fr-CA" dirty="0"/>
              <a:t> (</a:t>
            </a:r>
            <a:r>
              <a:rPr lang="fr-CA" dirty="0" err="1"/>
              <a:t>after</a:t>
            </a:r>
            <a:r>
              <a:rPr lang="fr-CA" dirty="0"/>
              <a:t>: </a:t>
            </a:r>
            <a:r>
              <a:rPr lang="fr-CA" sz="1800" b="1" dirty="0">
                <a:solidFill>
                  <a:srgbClr val="FF0000"/>
                </a:solidFill>
              </a:rPr>
              <a:t>11% ↓</a:t>
            </a:r>
            <a:r>
              <a:rPr lang="fr-CA" dirty="0"/>
              <a:t>) 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9C8998-1BC9-CB35-B1B9-FD895BBEE701}"/>
              </a:ext>
            </a:extLst>
          </p:cNvPr>
          <p:cNvSpPr txBox="1"/>
          <p:nvPr/>
        </p:nvSpPr>
        <p:spPr>
          <a:xfrm>
            <a:off x="2555776" y="4348012"/>
            <a:ext cx="10578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/>
              <a:t>Breakfast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FF134-C20D-DF97-82EA-C386DD94A7C2}"/>
              </a:ext>
            </a:extLst>
          </p:cNvPr>
          <p:cNvSpPr txBox="1"/>
          <p:nvPr/>
        </p:nvSpPr>
        <p:spPr>
          <a:xfrm>
            <a:off x="3682267" y="4338720"/>
            <a:ext cx="7457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/>
              <a:t>Lunch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10F0E-C671-FB13-937B-CC98EBAC9A28}"/>
              </a:ext>
            </a:extLst>
          </p:cNvPr>
          <p:cNvSpPr txBox="1"/>
          <p:nvPr/>
        </p:nvSpPr>
        <p:spPr>
          <a:xfrm>
            <a:off x="4762387" y="4348012"/>
            <a:ext cx="8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err="1"/>
              <a:t>Supper</a:t>
            </a:r>
            <a:endParaRPr lang="en-CA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4E3BE4-B216-CB85-AC8F-26611FE65406}"/>
              </a:ext>
            </a:extLst>
          </p:cNvPr>
          <p:cNvCxnSpPr>
            <a:cxnSpLocks/>
          </p:cNvCxnSpPr>
          <p:nvPr/>
        </p:nvCxnSpPr>
        <p:spPr>
          <a:xfrm>
            <a:off x="5796136" y="3051868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164169-26BC-F921-EAD0-45D4C6CFDC41}"/>
              </a:ext>
            </a:extLst>
          </p:cNvPr>
          <p:cNvCxnSpPr>
            <a:cxnSpLocks/>
          </p:cNvCxnSpPr>
          <p:nvPr/>
        </p:nvCxnSpPr>
        <p:spPr>
          <a:xfrm>
            <a:off x="4572000" y="3267892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FD0D40-0E39-C7FD-94D5-973F7648CF45}"/>
              </a:ext>
            </a:extLst>
          </p:cNvPr>
          <p:cNvCxnSpPr>
            <a:cxnSpLocks/>
          </p:cNvCxnSpPr>
          <p:nvPr/>
        </p:nvCxnSpPr>
        <p:spPr>
          <a:xfrm>
            <a:off x="3275856" y="3123876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353F99-AB2C-ABBD-E2A1-43E5353043F3}"/>
              </a:ext>
            </a:extLst>
          </p:cNvPr>
          <p:cNvCxnSpPr>
            <a:cxnSpLocks/>
          </p:cNvCxnSpPr>
          <p:nvPr/>
        </p:nvCxnSpPr>
        <p:spPr>
          <a:xfrm>
            <a:off x="7452320" y="3339900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016F78-9E2E-AA92-956B-49CC51161DE4}"/>
              </a:ext>
            </a:extLst>
          </p:cNvPr>
          <p:cNvCxnSpPr>
            <a:cxnSpLocks/>
          </p:cNvCxnSpPr>
          <p:nvPr/>
        </p:nvCxnSpPr>
        <p:spPr>
          <a:xfrm>
            <a:off x="2051720" y="3411908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1BD93FE-DA2E-50B4-E93C-883F30C328AD}"/>
              </a:ext>
            </a:extLst>
          </p:cNvPr>
          <p:cNvSpPr txBox="1"/>
          <p:nvPr/>
        </p:nvSpPr>
        <p:spPr>
          <a:xfrm>
            <a:off x="3923928" y="5058800"/>
            <a:ext cx="2146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Time (24-hour </a:t>
            </a:r>
            <a:r>
              <a:rPr lang="fr-CA" b="1" dirty="0" err="1">
                <a:solidFill>
                  <a:srgbClr val="000000"/>
                </a:solidFill>
              </a:rPr>
              <a:t>clock</a:t>
            </a:r>
            <a:r>
              <a:rPr lang="fr-CA" b="1" dirty="0">
                <a:solidFill>
                  <a:srgbClr val="000000"/>
                </a:solidFill>
              </a:rPr>
              <a:t>)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69ADB0-9B49-926D-3E51-6F0B360345C9}"/>
              </a:ext>
            </a:extLst>
          </p:cNvPr>
          <p:cNvSpPr txBox="1"/>
          <p:nvPr/>
        </p:nvSpPr>
        <p:spPr>
          <a:xfrm>
            <a:off x="3472035" y="5445224"/>
            <a:ext cx="2364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>
                <a:solidFill>
                  <a:schemeClr val="accent1"/>
                </a:solidFill>
                <a:highlight>
                  <a:srgbClr val="FFFF00"/>
                </a:highlight>
              </a:rPr>
              <a:t>Insulin </a:t>
            </a:r>
            <a:r>
              <a:rPr lang="fr-CA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working</a:t>
            </a:r>
            <a:r>
              <a:rPr lang="fr-CA" b="1" dirty="0">
                <a:solidFill>
                  <a:schemeClr val="accent1"/>
                </a:solidFill>
                <a:highlight>
                  <a:srgbClr val="FFFF00"/>
                </a:highlight>
              </a:rPr>
              <a:t> </a:t>
            </a:r>
            <a:r>
              <a:rPr lang="fr-CA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better</a:t>
            </a:r>
            <a:endParaRPr lang="fr-CA" b="1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algn="ctr"/>
            <a:r>
              <a:rPr lang="fr-CA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Also</a:t>
            </a:r>
            <a:r>
              <a:rPr lang="fr-CA" b="1" dirty="0">
                <a:solidFill>
                  <a:schemeClr val="accent1"/>
                </a:solidFill>
                <a:highlight>
                  <a:srgbClr val="FFFF00"/>
                </a:highlight>
              </a:rPr>
              <a:t> </a:t>
            </a:r>
            <a:r>
              <a:rPr lang="fr-CA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increased</a:t>
            </a:r>
            <a:r>
              <a:rPr lang="fr-CA" b="1" dirty="0">
                <a:solidFill>
                  <a:schemeClr val="accent1"/>
                </a:solidFill>
                <a:highlight>
                  <a:srgbClr val="FFFF00"/>
                </a:highlight>
              </a:rPr>
              <a:t> </a:t>
            </a:r>
            <a:r>
              <a:rPr lang="fr-CA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ketones</a:t>
            </a:r>
            <a:endParaRPr lang="fr-CA" b="1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algn="ctr"/>
            <a:r>
              <a:rPr lang="fr-CA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Well</a:t>
            </a:r>
            <a:r>
              <a:rPr lang="fr-CA" b="1" dirty="0">
                <a:solidFill>
                  <a:schemeClr val="accent1"/>
                </a:solidFill>
                <a:highlight>
                  <a:srgbClr val="FFFF00"/>
                </a:highlight>
              </a:rPr>
              <a:t> </a:t>
            </a:r>
            <a:r>
              <a:rPr lang="fr-CA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accepted</a:t>
            </a:r>
            <a:endParaRPr lang="fr-CA" b="1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algn="ctr"/>
            <a:r>
              <a:rPr lang="fr-CA" b="1" dirty="0">
                <a:solidFill>
                  <a:schemeClr val="accent1"/>
                </a:solidFill>
                <a:highlight>
                  <a:srgbClr val="FFFF00"/>
                </a:highlight>
              </a:rPr>
              <a:t>No issue of </a:t>
            </a:r>
            <a:r>
              <a:rPr lang="fr-CA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safety</a:t>
            </a:r>
            <a:r>
              <a:rPr lang="fr-CA" b="1" dirty="0">
                <a:solidFill>
                  <a:schemeClr val="accent1"/>
                </a:solidFill>
                <a:highlight>
                  <a:srgbClr val="FFFF00"/>
                </a:highlight>
              </a:rPr>
              <a:t> </a:t>
            </a:r>
            <a:endParaRPr lang="en-CA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B640E-16C9-DDF4-2E1A-E925131B1710}"/>
              </a:ext>
            </a:extLst>
          </p:cNvPr>
          <p:cNvSpPr txBox="1"/>
          <p:nvPr/>
        </p:nvSpPr>
        <p:spPr>
          <a:xfrm>
            <a:off x="1979712" y="2682536"/>
            <a:ext cx="5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BAD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7A52C-D320-A57F-327B-A756BEC9FE13}"/>
              </a:ext>
            </a:extLst>
          </p:cNvPr>
          <p:cNvSpPr txBox="1"/>
          <p:nvPr/>
        </p:nvSpPr>
        <p:spPr>
          <a:xfrm>
            <a:off x="1958177" y="397868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GOOD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7AACC0-BB40-65DE-C3DD-E88EEF1ADAAB}"/>
              </a:ext>
            </a:extLst>
          </p:cNvPr>
          <p:cNvCxnSpPr>
            <a:cxnSpLocks/>
          </p:cNvCxnSpPr>
          <p:nvPr/>
        </p:nvCxnSpPr>
        <p:spPr>
          <a:xfrm flipV="1">
            <a:off x="2693169" y="3786393"/>
            <a:ext cx="270033" cy="314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13B1BC-A2B5-9070-4B1E-E417687F3707}"/>
              </a:ext>
            </a:extLst>
          </p:cNvPr>
          <p:cNvCxnSpPr>
            <a:cxnSpLocks/>
          </p:cNvCxnSpPr>
          <p:nvPr/>
        </p:nvCxnSpPr>
        <p:spPr>
          <a:xfrm>
            <a:off x="2531150" y="2887201"/>
            <a:ext cx="324039" cy="142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46F6F2E-E0D6-3E69-EA64-CAA68B8D6C46}"/>
              </a:ext>
            </a:extLst>
          </p:cNvPr>
          <p:cNvSpPr txBox="1"/>
          <p:nvPr/>
        </p:nvSpPr>
        <p:spPr>
          <a:xfrm>
            <a:off x="256588" y="5933429"/>
            <a:ext cx="344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/>
              <a:t>(Vandenberghe et al., in </a:t>
            </a:r>
            <a:r>
              <a:rPr lang="fr-CA" i="1" dirty="0" err="1"/>
              <a:t>press</a:t>
            </a:r>
            <a:r>
              <a:rPr lang="fr-CA" i="1" dirty="0"/>
              <a:t>, </a:t>
            </a:r>
            <a:r>
              <a:rPr lang="fr-CA" i="1" dirty="0" err="1"/>
              <a:t>Appl</a:t>
            </a:r>
            <a:r>
              <a:rPr lang="fr-CA" i="1" dirty="0"/>
              <a:t> </a:t>
            </a:r>
            <a:r>
              <a:rPr lang="fr-CA" i="1" dirty="0" err="1"/>
              <a:t>Physiol</a:t>
            </a:r>
            <a:r>
              <a:rPr lang="fr-CA" i="1" dirty="0"/>
              <a:t> </a:t>
            </a:r>
            <a:r>
              <a:rPr lang="fr-CA" i="1" dirty="0" err="1"/>
              <a:t>Nutr</a:t>
            </a:r>
            <a:r>
              <a:rPr lang="fr-CA" i="1" dirty="0"/>
              <a:t> </a:t>
            </a:r>
            <a:r>
              <a:rPr lang="fr-CA" i="1" dirty="0" err="1"/>
              <a:t>Metab</a:t>
            </a:r>
            <a:r>
              <a:rPr lang="fr-CA" i="1" dirty="0"/>
              <a:t> 2024)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3651658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0C043DA-D1D5-47EA-6030-0C67E91486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8070" cy="5141214"/>
          </a:xfrm>
          <a:prstGeom prst="rect">
            <a:avLst/>
          </a:prstGeom>
        </p:spPr>
      </p:pic>
      <p:pic>
        <p:nvPicPr>
          <p:cNvPr id="5" name="Picture 19" descr="Icon&#10;&#10;Description automatically generated">
            <a:extLst>
              <a:ext uri="{FF2B5EF4-FFF2-40B4-BE49-F238E27FC236}">
                <a16:creationId xmlns:a16="http://schemas.microsoft.com/office/drawing/2014/main" id="{262F08DE-4C17-A81D-C824-BD7E2F286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92" y="1067543"/>
            <a:ext cx="867305" cy="7000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1138E9D-C233-2B73-39C6-EADB4490E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140" y="2085908"/>
            <a:ext cx="6413722" cy="3888000"/>
          </a:xfrm>
          <a:prstGeom prst="rect">
            <a:avLst/>
          </a:prstGeom>
        </p:spPr>
      </p:pic>
      <p:sp>
        <p:nvSpPr>
          <p:cNvPr id="2" name="ZoneTexte 7">
            <a:extLst>
              <a:ext uri="{FF2B5EF4-FFF2-40B4-BE49-F238E27FC236}">
                <a16:creationId xmlns:a16="http://schemas.microsoft.com/office/drawing/2014/main" id="{CBDC4B5C-19D1-F056-E8FC-AA0F950F4E7F}"/>
              </a:ext>
            </a:extLst>
          </p:cNvPr>
          <p:cNvSpPr txBox="1"/>
          <p:nvPr/>
        </p:nvSpPr>
        <p:spPr>
          <a:xfrm>
            <a:off x="322390" y="1090087"/>
            <a:ext cx="739471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b="1" spc="45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SAGE project: reduced carb intake in a retirement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D673E-8848-386C-EC8F-127EC4EDEF5C}"/>
              </a:ext>
            </a:extLst>
          </p:cNvPr>
          <p:cNvSpPr txBox="1"/>
          <p:nvPr/>
        </p:nvSpPr>
        <p:spPr>
          <a:xfrm>
            <a:off x="256588" y="5933429"/>
            <a:ext cx="344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/>
              <a:t>(Vandenberghe et al., in </a:t>
            </a:r>
            <a:r>
              <a:rPr lang="fr-CA" i="1" dirty="0" err="1"/>
              <a:t>press</a:t>
            </a:r>
            <a:r>
              <a:rPr lang="fr-CA" i="1" dirty="0"/>
              <a:t>, </a:t>
            </a:r>
            <a:r>
              <a:rPr lang="fr-CA" i="1" dirty="0" err="1"/>
              <a:t>Appl</a:t>
            </a:r>
            <a:r>
              <a:rPr lang="fr-CA" i="1" dirty="0"/>
              <a:t> </a:t>
            </a:r>
            <a:r>
              <a:rPr lang="fr-CA" i="1" dirty="0" err="1"/>
              <a:t>Physiol</a:t>
            </a:r>
            <a:r>
              <a:rPr lang="fr-CA" i="1" dirty="0"/>
              <a:t> </a:t>
            </a:r>
            <a:r>
              <a:rPr lang="fr-CA" i="1" dirty="0" err="1"/>
              <a:t>Nutr</a:t>
            </a:r>
            <a:r>
              <a:rPr lang="fr-CA" i="1" dirty="0"/>
              <a:t> </a:t>
            </a:r>
            <a:r>
              <a:rPr lang="fr-CA" i="1" dirty="0" err="1"/>
              <a:t>Metab</a:t>
            </a:r>
            <a:r>
              <a:rPr lang="fr-CA" i="1" dirty="0"/>
              <a:t> 2024)</a:t>
            </a:r>
            <a:endParaRPr lang="en-CA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BC9AD-DB51-028F-19BA-8694F8F63B49}"/>
              </a:ext>
            </a:extLst>
          </p:cNvPr>
          <p:cNvSpPr txBox="1"/>
          <p:nvPr/>
        </p:nvSpPr>
        <p:spPr>
          <a:xfrm>
            <a:off x="1331640" y="2564904"/>
            <a:ext cx="28546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1400" dirty="0"/>
              <a:t>Normal </a:t>
            </a:r>
            <a:r>
              <a:rPr lang="fr-CA" sz="1400" dirty="0" err="1"/>
              <a:t>blood</a:t>
            </a:r>
            <a:r>
              <a:rPr lang="fr-CA" sz="1400" dirty="0"/>
              <a:t> glucose, </a:t>
            </a:r>
            <a:r>
              <a:rPr lang="fr-CA" sz="1400" dirty="0" err="1"/>
              <a:t>regular</a:t>
            </a:r>
            <a:r>
              <a:rPr lang="fr-CA" sz="1400" dirty="0"/>
              <a:t> </a:t>
            </a:r>
            <a:r>
              <a:rPr lang="fr-CA" sz="1400" dirty="0" err="1"/>
              <a:t>meals</a:t>
            </a:r>
            <a:endParaRPr lang="en-C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C62FEE-EB54-5B93-A5FC-080B616C63C4}"/>
              </a:ext>
            </a:extLst>
          </p:cNvPr>
          <p:cNvSpPr txBox="1"/>
          <p:nvPr/>
        </p:nvSpPr>
        <p:spPr>
          <a:xfrm>
            <a:off x="895495" y="3140968"/>
            <a:ext cx="32907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1400" dirty="0"/>
              <a:t>Normal </a:t>
            </a:r>
            <a:r>
              <a:rPr lang="fr-CA" sz="1400" dirty="0" err="1"/>
              <a:t>blood</a:t>
            </a:r>
            <a:r>
              <a:rPr lang="fr-CA" sz="1400" dirty="0"/>
              <a:t> glucose, </a:t>
            </a:r>
            <a:r>
              <a:rPr lang="fr-CA" sz="1400" dirty="0" err="1"/>
              <a:t>reduced</a:t>
            </a:r>
            <a:r>
              <a:rPr lang="fr-CA" sz="1400" dirty="0"/>
              <a:t> </a:t>
            </a:r>
            <a:r>
              <a:rPr lang="fr-CA" sz="1400" dirty="0" err="1"/>
              <a:t>carb</a:t>
            </a:r>
            <a:r>
              <a:rPr lang="fr-CA" sz="1400" dirty="0"/>
              <a:t> </a:t>
            </a:r>
            <a:r>
              <a:rPr lang="fr-CA" sz="1400" dirty="0" err="1"/>
              <a:t>meals</a:t>
            </a:r>
            <a:endParaRPr lang="en-CA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6DCFB-D642-E288-C962-514B805DE168}"/>
              </a:ext>
            </a:extLst>
          </p:cNvPr>
          <p:cNvSpPr txBox="1"/>
          <p:nvPr/>
        </p:nvSpPr>
        <p:spPr>
          <a:xfrm>
            <a:off x="1115616" y="4509120"/>
            <a:ext cx="30807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1400" dirty="0"/>
              <a:t>High </a:t>
            </a:r>
            <a:r>
              <a:rPr lang="fr-CA" sz="1400" dirty="0" err="1"/>
              <a:t>blood</a:t>
            </a:r>
            <a:r>
              <a:rPr lang="fr-CA" sz="1400" dirty="0"/>
              <a:t> glucose, </a:t>
            </a:r>
            <a:r>
              <a:rPr lang="fr-CA" sz="1400" dirty="0" err="1"/>
              <a:t>reduced</a:t>
            </a:r>
            <a:r>
              <a:rPr lang="fr-CA" sz="1400" dirty="0"/>
              <a:t> </a:t>
            </a:r>
            <a:r>
              <a:rPr lang="fr-CA" sz="1400" dirty="0" err="1"/>
              <a:t>carb</a:t>
            </a:r>
            <a:r>
              <a:rPr lang="fr-CA" sz="1400" dirty="0"/>
              <a:t> </a:t>
            </a:r>
            <a:r>
              <a:rPr lang="fr-CA" sz="1400" dirty="0" err="1"/>
              <a:t>meals</a:t>
            </a:r>
            <a:endParaRPr lang="en-CA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D76EA-5A5D-0B7E-FE8E-CA6B0BB57BFE}"/>
              </a:ext>
            </a:extLst>
          </p:cNvPr>
          <p:cNvSpPr txBox="1"/>
          <p:nvPr/>
        </p:nvSpPr>
        <p:spPr>
          <a:xfrm>
            <a:off x="1547664" y="3985319"/>
            <a:ext cx="26446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1400" dirty="0"/>
              <a:t>High </a:t>
            </a:r>
            <a:r>
              <a:rPr lang="fr-CA" sz="1400" dirty="0" err="1"/>
              <a:t>blood</a:t>
            </a:r>
            <a:r>
              <a:rPr lang="fr-CA" sz="1400" dirty="0"/>
              <a:t> glucose, </a:t>
            </a:r>
            <a:r>
              <a:rPr lang="fr-CA" sz="1400" dirty="0" err="1"/>
              <a:t>regular</a:t>
            </a:r>
            <a:r>
              <a:rPr lang="fr-CA" sz="1400" dirty="0"/>
              <a:t> </a:t>
            </a:r>
            <a:r>
              <a:rPr lang="fr-CA" sz="1400" dirty="0" err="1"/>
              <a:t>meals</a:t>
            </a:r>
            <a:endParaRPr lang="en-CA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1BD159-2D49-C184-5335-C10109A21756}"/>
              </a:ext>
            </a:extLst>
          </p:cNvPr>
          <p:cNvSpPr txBox="1"/>
          <p:nvPr/>
        </p:nvSpPr>
        <p:spPr>
          <a:xfrm>
            <a:off x="3707904" y="5614024"/>
            <a:ext cx="27724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1400" b="1" dirty="0">
                <a:solidFill>
                  <a:srgbClr val="000000"/>
                </a:solidFill>
              </a:rPr>
              <a:t>% of time </a:t>
            </a:r>
            <a:r>
              <a:rPr lang="fr-CA" sz="1400" b="1" dirty="0" err="1">
                <a:solidFill>
                  <a:srgbClr val="000000"/>
                </a:solidFill>
              </a:rPr>
              <a:t>blood</a:t>
            </a:r>
            <a:r>
              <a:rPr lang="fr-CA" sz="1400" b="1" dirty="0">
                <a:solidFill>
                  <a:srgbClr val="000000"/>
                </a:solidFill>
              </a:rPr>
              <a:t> glucose </a:t>
            </a:r>
            <a:r>
              <a:rPr lang="fr-CA" sz="1400" b="1" dirty="0" err="1">
                <a:solidFill>
                  <a:srgbClr val="000000"/>
                </a:solidFill>
              </a:rPr>
              <a:t>is</a:t>
            </a:r>
            <a:r>
              <a:rPr lang="fr-CA" sz="1400" b="1" dirty="0">
                <a:solidFill>
                  <a:srgbClr val="000000"/>
                </a:solidFill>
              </a:rPr>
              <a:t> </a:t>
            </a:r>
            <a:r>
              <a:rPr lang="fr-CA" sz="1400" b="1" dirty="0" err="1">
                <a:solidFill>
                  <a:srgbClr val="000000"/>
                </a:solidFill>
              </a:rPr>
              <a:t>too</a:t>
            </a:r>
            <a:r>
              <a:rPr lang="fr-CA" sz="1400" b="1" dirty="0">
                <a:solidFill>
                  <a:srgbClr val="000000"/>
                </a:solidFill>
              </a:rPr>
              <a:t> high</a:t>
            </a:r>
            <a:endParaRPr lang="en-CA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45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EDF05-D1DA-228F-9060-E8EFCBCDD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75C97B30-124F-3992-C9AA-2DA143F2C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3860"/>
          <a:stretch>
            <a:fillRect/>
          </a:stretch>
        </p:blipFill>
        <p:spPr bwMode="auto">
          <a:xfrm>
            <a:off x="2555776" y="260648"/>
            <a:ext cx="425754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09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Ã©sultats de recherche d'images pour Â«Â head memory clipartÂ Â»">
            <a:extLst>
              <a:ext uri="{FF2B5EF4-FFF2-40B4-BE49-F238E27FC236}">
                <a16:creationId xmlns:a16="http://schemas.microsoft.com/office/drawing/2014/main" id="{00C4614F-E96C-49CD-4F43-44CF6EA28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2"/>
          <a:stretch/>
        </p:blipFill>
        <p:spPr bwMode="auto">
          <a:xfrm>
            <a:off x="3203848" y="1700807"/>
            <a:ext cx="2592288" cy="326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531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4DFA5-D210-28C0-8476-ACBF96D85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722BD9D-D81D-6DAB-17FD-75BB43BC2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3860"/>
          <a:stretch>
            <a:fillRect/>
          </a:stretch>
        </p:blipFill>
        <p:spPr bwMode="auto">
          <a:xfrm>
            <a:off x="2555776" y="260648"/>
            <a:ext cx="425754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540DD9-612F-FDCC-ECCC-303A5393A27E}"/>
              </a:ext>
            </a:extLst>
          </p:cNvPr>
          <p:cNvSpPr txBox="1"/>
          <p:nvPr/>
        </p:nvSpPr>
        <p:spPr>
          <a:xfrm>
            <a:off x="1403648" y="4005064"/>
            <a:ext cx="660245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err="1"/>
              <a:t>Better</a:t>
            </a:r>
            <a:r>
              <a:rPr lang="fr-CA" sz="2400" b="1" dirty="0"/>
              <a:t> </a:t>
            </a:r>
            <a:r>
              <a:rPr lang="fr-CA" sz="2400" b="1" dirty="0" err="1"/>
              <a:t>brain</a:t>
            </a:r>
            <a:r>
              <a:rPr lang="fr-CA" sz="2400" b="1" dirty="0"/>
              <a:t> fuel = </a:t>
            </a:r>
            <a:r>
              <a:rPr lang="fr-CA" sz="2400" b="1" dirty="0" err="1"/>
              <a:t>better</a:t>
            </a:r>
            <a:r>
              <a:rPr lang="fr-CA" sz="2400" b="1" dirty="0"/>
              <a:t> memory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2200" u="sng" dirty="0" err="1"/>
              <a:t>Reduce</a:t>
            </a:r>
            <a:r>
              <a:rPr lang="fr-CA" sz="2200" dirty="0"/>
              <a:t> </a:t>
            </a:r>
            <a:r>
              <a:rPr lang="fr-CA" sz="2200" dirty="0" err="1"/>
              <a:t>dietary</a:t>
            </a:r>
            <a:r>
              <a:rPr lang="fr-CA" sz="2200" dirty="0"/>
              <a:t> </a:t>
            </a:r>
            <a:r>
              <a:rPr lang="fr-CA" sz="2200" dirty="0" err="1"/>
              <a:t>sugar</a:t>
            </a:r>
            <a:r>
              <a:rPr lang="fr-CA" sz="2200" dirty="0"/>
              <a:t> (</a:t>
            </a:r>
            <a:r>
              <a:rPr lang="fr-CA" sz="2200" dirty="0" err="1"/>
              <a:t>reduces</a:t>
            </a:r>
            <a:r>
              <a:rPr lang="fr-CA" sz="2200" dirty="0"/>
              <a:t> </a:t>
            </a:r>
            <a:r>
              <a:rPr lang="fr-CA" sz="2200" dirty="0" err="1"/>
              <a:t>insulin</a:t>
            </a:r>
            <a:r>
              <a:rPr lang="fr-CA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/>
              <a:t>Table </a:t>
            </a:r>
            <a:r>
              <a:rPr lang="fr-CA" sz="2200" dirty="0" err="1"/>
              <a:t>sugar</a:t>
            </a:r>
            <a:r>
              <a:rPr lang="fr-CA" sz="2200" dirty="0"/>
              <a:t> (sucrose) </a:t>
            </a:r>
            <a:r>
              <a:rPr lang="fr-CA" sz="2200" dirty="0" err="1"/>
              <a:t>is</a:t>
            </a:r>
            <a:r>
              <a:rPr lang="fr-CA" sz="2200" dirty="0"/>
              <a:t> </a:t>
            </a:r>
            <a:r>
              <a:rPr lang="fr-CA" sz="2200" u="sng" dirty="0"/>
              <a:t>not</a:t>
            </a:r>
            <a:r>
              <a:rPr lang="fr-CA" sz="2200" dirty="0"/>
              <a:t> </a:t>
            </a:r>
            <a:r>
              <a:rPr lang="fr-CA" sz="2200" dirty="0" err="1"/>
              <a:t>brain</a:t>
            </a:r>
            <a:r>
              <a:rPr lang="fr-CA" sz="2200" dirty="0"/>
              <a:t> </a:t>
            </a:r>
            <a:r>
              <a:rPr lang="fr-CA" sz="2200" dirty="0" err="1"/>
              <a:t>sugar</a:t>
            </a:r>
            <a:r>
              <a:rPr lang="fr-CA" sz="2200" dirty="0"/>
              <a:t> (glucose)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 err="1"/>
              <a:t>Add</a:t>
            </a:r>
            <a:r>
              <a:rPr lang="fr-CA" sz="2200" dirty="0"/>
              <a:t> an MCT or a </a:t>
            </a:r>
            <a:r>
              <a:rPr lang="fr-CA" sz="2200" dirty="0" err="1"/>
              <a:t>ketone</a:t>
            </a:r>
            <a:r>
              <a:rPr lang="fr-CA" sz="2200" dirty="0"/>
              <a:t> </a:t>
            </a:r>
            <a:r>
              <a:rPr lang="fr-CA" sz="2200" dirty="0" err="1"/>
              <a:t>supplement</a:t>
            </a:r>
            <a:endParaRPr lang="fr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/>
              <a:t>Do some exercise - moderate but regular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/>
              <a:t>Long-term studies in retirement homes now     warranted</a:t>
            </a:r>
          </a:p>
        </p:txBody>
      </p:sp>
    </p:spTree>
    <p:extLst>
      <p:ext uri="{BB962C8B-B14F-4D97-AF65-F5344CB8AC3E}">
        <p14:creationId xmlns:p14="http://schemas.microsoft.com/office/powerpoint/2010/main" val="292279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">
            <a:extLst>
              <a:ext uri="{FF2B5EF4-FFF2-40B4-BE49-F238E27FC236}">
                <a16:creationId xmlns:a16="http://schemas.microsoft.com/office/drawing/2014/main" id="{E3218981-FE7E-4FD4-A04D-CAF16248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003" y="1114749"/>
            <a:ext cx="641599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492366"/>
              </a:buClr>
              <a:buNone/>
            </a:pPr>
            <a:r>
              <a:rPr lang="en-CA" altLang="fr-F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Team and collaborators</a:t>
            </a:r>
          </a:p>
          <a:p>
            <a:pPr marL="0" indent="0" algn="ctr">
              <a:spcBef>
                <a:spcPct val="0"/>
              </a:spcBef>
              <a:buClr>
                <a:srgbClr val="492366"/>
              </a:buClr>
              <a:buNone/>
            </a:pPr>
            <a:r>
              <a:rPr lang="en-CA" altLang="fr-FR" sz="2000" dirty="0">
                <a:solidFill>
                  <a:schemeClr val="bg1"/>
                </a:solidFill>
                <a:latin typeface="Calibri" panose="020F0502020204030204" pitchFamily="34" charset="0"/>
              </a:rPr>
              <a:t>Valérie St-Pierre, Mélanie Fortier, Marie-Christine Morin,        Karine Groulx, Camille Vandenberghe, Etienne Croteau, </a:t>
            </a:r>
          </a:p>
          <a:p>
            <a:pPr marL="0" indent="0" algn="ctr">
              <a:spcBef>
                <a:spcPct val="0"/>
              </a:spcBef>
              <a:buClr>
                <a:srgbClr val="492366"/>
              </a:buClr>
              <a:buNone/>
            </a:pPr>
            <a:r>
              <a:rPr lang="en-CA" altLang="fr-FR" sz="2000" dirty="0">
                <a:solidFill>
                  <a:schemeClr val="bg1"/>
                </a:solidFill>
                <a:latin typeface="Calibri" panose="020F0502020204030204" pitchFamily="34" charset="0"/>
              </a:rPr>
              <a:t>Gabriel Richard, Elisabelle Hardy, Dr. Christian Bocti, </a:t>
            </a:r>
          </a:p>
          <a:p>
            <a:pPr marL="0" indent="0" algn="ctr">
              <a:spcBef>
                <a:spcPct val="0"/>
              </a:spcBef>
              <a:buClr>
                <a:srgbClr val="492366"/>
              </a:buClr>
              <a:buNone/>
            </a:pPr>
            <a:r>
              <a:rPr lang="en-CA" altLang="fr-FR" sz="2000" dirty="0">
                <a:solidFill>
                  <a:schemeClr val="bg1"/>
                </a:solidFill>
                <a:latin typeface="Calibri" panose="020F0502020204030204" pitchFamily="34" charset="0"/>
              </a:rPr>
              <a:t>Dr. Tamas </a:t>
            </a:r>
            <a:r>
              <a:rPr lang="en-CA" altLang="fr-FR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Fulop</a:t>
            </a:r>
            <a:endParaRPr lang="en-CA" altLang="fr-FR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ct val="0"/>
              </a:spcBef>
              <a:buClr>
                <a:srgbClr val="492366"/>
              </a:buClr>
              <a:buNone/>
            </a:pPr>
            <a:endParaRPr lang="en-CA" altLang="fr-FR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ct val="0"/>
              </a:spcBef>
              <a:buClr>
                <a:srgbClr val="492366"/>
              </a:buClr>
              <a:buNone/>
            </a:pPr>
            <a:r>
              <a:rPr lang="en-CA" altLang="fr-F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Participants</a:t>
            </a:r>
          </a:p>
          <a:p>
            <a:pPr marL="0" indent="0" algn="ctr">
              <a:spcBef>
                <a:spcPct val="0"/>
              </a:spcBef>
              <a:buClr>
                <a:srgbClr val="492366"/>
              </a:buClr>
              <a:buNone/>
            </a:pPr>
            <a:endParaRPr lang="en-CA" altLang="fr-FR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ct val="0"/>
              </a:spcBef>
              <a:buClr>
                <a:srgbClr val="492366"/>
              </a:buClr>
              <a:buNone/>
            </a:pPr>
            <a:r>
              <a:rPr lang="en-CA" altLang="fr-F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Funding partners</a:t>
            </a:r>
          </a:p>
          <a:p>
            <a:pPr marL="0" indent="0" algn="ctr">
              <a:spcBef>
                <a:spcPct val="0"/>
              </a:spcBef>
              <a:buClr>
                <a:srgbClr val="492366"/>
              </a:buClr>
              <a:buNone/>
            </a:pPr>
            <a:r>
              <a:rPr lang="en-CA" altLang="fr-FR" sz="2000" dirty="0">
                <a:solidFill>
                  <a:schemeClr val="bg1"/>
                </a:solidFill>
                <a:latin typeface="Calibri" panose="020F0502020204030204" pitchFamily="34" charset="0"/>
              </a:rPr>
              <a:t>Alzheimer Society of Canada, Alzheimer Association USA</a:t>
            </a:r>
          </a:p>
          <a:p>
            <a:pPr marL="0" indent="0" algn="ctr">
              <a:spcBef>
                <a:spcPct val="0"/>
              </a:spcBef>
              <a:buClr>
                <a:srgbClr val="492366"/>
              </a:buClr>
              <a:buNone/>
            </a:pPr>
            <a:r>
              <a:rPr lang="en-CA" altLang="fr-FR" sz="2000" dirty="0">
                <a:solidFill>
                  <a:schemeClr val="bg1"/>
                </a:solidFill>
                <a:latin typeface="Calibri" panose="020F0502020204030204" pitchFamily="34" charset="0"/>
              </a:rPr>
              <a:t>Neurosciences Sherbrooke, Nestlé Health Science</a:t>
            </a:r>
          </a:p>
          <a:p>
            <a:pPr marL="0" indent="0" algn="ctr">
              <a:spcBef>
                <a:spcPct val="0"/>
              </a:spcBef>
              <a:buClr>
                <a:srgbClr val="492366"/>
              </a:buClr>
              <a:buNone/>
            </a:pPr>
            <a:r>
              <a:rPr lang="en-CA" altLang="fr-FR" sz="2000" dirty="0">
                <a:solidFill>
                  <a:schemeClr val="bg1"/>
                </a:solidFill>
                <a:latin typeface="Calibri" panose="020F0502020204030204" pitchFamily="34" charset="0"/>
              </a:rPr>
              <a:t>Clinical Research Chair in Ketotherapeutics</a:t>
            </a:r>
          </a:p>
          <a:p>
            <a:pPr marL="0" indent="0" algn="ctr">
              <a:spcBef>
                <a:spcPct val="0"/>
              </a:spcBef>
              <a:buClr>
                <a:srgbClr val="492366"/>
              </a:buClr>
              <a:buNone/>
            </a:pPr>
            <a:r>
              <a:rPr lang="en-CA" altLang="fr-FR" sz="2000" dirty="0">
                <a:solidFill>
                  <a:schemeClr val="bg1"/>
                </a:solidFill>
                <a:latin typeface="Calibri" panose="020F0502020204030204" pitchFamily="34" charset="0"/>
              </a:rPr>
              <a:t>Université de Sherbrooke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912315A-A265-4457-BDA8-5DF7648BAFF2}"/>
              </a:ext>
            </a:extLst>
          </p:cNvPr>
          <p:cNvSpPr txBox="1">
            <a:spLocks/>
          </p:cNvSpPr>
          <p:nvPr/>
        </p:nvSpPr>
        <p:spPr bwMode="auto">
          <a:xfrm>
            <a:off x="2482532" y="548680"/>
            <a:ext cx="4249708" cy="28803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3600" b="1" cap="all" dirty="0">
                <a:solidFill>
                  <a:schemeClr val="bg1"/>
                </a:solidFill>
                <a:latin typeface="+mn-lt"/>
              </a:rPr>
              <a:t>Thank you, MERCI 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30414-BDF6-184E-80B5-330EB1121500}"/>
              </a:ext>
            </a:extLst>
          </p:cNvPr>
          <p:cNvSpPr txBox="1"/>
          <p:nvPr/>
        </p:nvSpPr>
        <p:spPr>
          <a:xfrm>
            <a:off x="2233484" y="57432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rgbClr val="FFFF00"/>
                </a:solidFill>
              </a:rPr>
              <a:t>https://recherche-cerveau-sherbrooke.ca/</a:t>
            </a:r>
          </a:p>
        </p:txBody>
      </p:sp>
    </p:spTree>
    <p:extLst>
      <p:ext uri="{BB962C8B-B14F-4D97-AF65-F5344CB8AC3E}">
        <p14:creationId xmlns:p14="http://schemas.microsoft.com/office/powerpoint/2010/main" val="616301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B1844B-EDEF-C607-6251-99914FFF4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73" y="476672"/>
            <a:ext cx="7116253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6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F880E2-5B43-F5B6-619B-8CF162A7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34" y="1306809"/>
            <a:ext cx="5801193" cy="4311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71D7AF-2912-3EB9-715B-1189191C3FA0}"/>
              </a:ext>
            </a:extLst>
          </p:cNvPr>
          <p:cNvSpPr txBox="1"/>
          <p:nvPr/>
        </p:nvSpPr>
        <p:spPr>
          <a:xfrm>
            <a:off x="4663471" y="1314305"/>
            <a:ext cx="362131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NATURE REVIEWS DRUG DISCOVERY </a:t>
            </a:r>
          </a:p>
          <a:p>
            <a:r>
              <a:rPr lang="fr-CA" dirty="0" err="1">
                <a:solidFill>
                  <a:srgbClr val="FF0000"/>
                </a:solidFill>
              </a:rPr>
              <a:t>September</a:t>
            </a:r>
            <a:r>
              <a:rPr lang="fr-CA" dirty="0">
                <a:solidFill>
                  <a:srgbClr val="FF0000"/>
                </a:solidFill>
              </a:rPr>
              <a:t> 2020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4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2EE268-988C-8FEC-B13C-D30765AC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49" y="2487610"/>
            <a:ext cx="8846005" cy="2902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770B48-8BE9-D773-A6E5-BADA0F097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517" y="404664"/>
            <a:ext cx="4740966" cy="2082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E90729-5D79-EC5E-56D2-054701A1E54B}"/>
              </a:ext>
            </a:extLst>
          </p:cNvPr>
          <p:cNvSpPr txBox="1"/>
          <p:nvPr/>
        </p:nvSpPr>
        <p:spPr>
          <a:xfrm>
            <a:off x="7120329" y="2173131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(J </a:t>
            </a:r>
            <a:r>
              <a:rPr lang="fr-CA" dirty="0" err="1"/>
              <a:t>Alz</a:t>
            </a:r>
            <a:r>
              <a:rPr lang="fr-CA" dirty="0"/>
              <a:t> Disease, 2019)</a:t>
            </a: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C5AFC-7826-387E-2243-3C31CBAD7113}"/>
              </a:ext>
            </a:extLst>
          </p:cNvPr>
          <p:cNvSpPr txBox="1"/>
          <p:nvPr/>
        </p:nvSpPr>
        <p:spPr>
          <a:xfrm>
            <a:off x="4716016" y="5089627"/>
            <a:ext cx="41044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b="1" dirty="0"/>
              <a:t>MMSE – mini-mental state exam ( …/30)</a:t>
            </a:r>
            <a:endParaRPr lang="en-CA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615AF-3233-9BFD-19BF-935239540946}"/>
              </a:ext>
            </a:extLst>
          </p:cNvPr>
          <p:cNvSpPr txBox="1"/>
          <p:nvPr/>
        </p:nvSpPr>
        <p:spPr>
          <a:xfrm>
            <a:off x="8334535" y="4437112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30/30</a:t>
            </a:r>
            <a:endParaRPr lang="en-CA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08C91-B889-394A-F7D5-6D33BD7F231F}"/>
              </a:ext>
            </a:extLst>
          </p:cNvPr>
          <p:cNvSpPr txBox="1"/>
          <p:nvPr/>
        </p:nvSpPr>
        <p:spPr>
          <a:xfrm>
            <a:off x="7398210" y="4433635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10/30</a:t>
            </a:r>
            <a:endParaRPr lang="en-CA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4ED31-C51B-628F-F5D6-0453EB75759E}"/>
              </a:ext>
            </a:extLst>
          </p:cNvPr>
          <p:cNvSpPr txBox="1"/>
          <p:nvPr/>
        </p:nvSpPr>
        <p:spPr>
          <a:xfrm>
            <a:off x="6174074" y="4437112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30/30</a:t>
            </a:r>
            <a:endParaRPr lang="en-CA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42A54-7979-33FB-D129-6B5D9856F722}"/>
              </a:ext>
            </a:extLst>
          </p:cNvPr>
          <p:cNvSpPr txBox="1"/>
          <p:nvPr/>
        </p:nvSpPr>
        <p:spPr>
          <a:xfrm>
            <a:off x="5309978" y="4437112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10/30</a:t>
            </a:r>
            <a:endParaRPr lang="en-CA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AD8885-8548-F016-5A73-C08CCF71ACC1}"/>
              </a:ext>
            </a:extLst>
          </p:cNvPr>
          <p:cNvSpPr txBox="1"/>
          <p:nvPr/>
        </p:nvSpPr>
        <p:spPr>
          <a:xfrm>
            <a:off x="1115616" y="2503826"/>
            <a:ext cx="65909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1200" b="1" dirty="0">
                <a:solidFill>
                  <a:srgbClr val="000000"/>
                </a:solidFill>
              </a:rPr>
              <a:t>Control</a:t>
            </a:r>
            <a:endParaRPr lang="en-CA" sz="1200" b="1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8449A-186C-801E-183C-6EB6706BAADF}"/>
              </a:ext>
            </a:extLst>
          </p:cNvPr>
          <p:cNvSpPr txBox="1"/>
          <p:nvPr/>
        </p:nvSpPr>
        <p:spPr>
          <a:xfrm>
            <a:off x="3422318" y="2503929"/>
            <a:ext cx="8322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1200" b="1" dirty="0">
                <a:solidFill>
                  <a:srgbClr val="000000"/>
                </a:solidFill>
              </a:rPr>
              <a:t>Alzheimer</a:t>
            </a:r>
            <a:endParaRPr lang="en-CA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ight Arrow 1">
            <a:extLst>
              <a:ext uri="{FF2B5EF4-FFF2-40B4-BE49-F238E27FC236}">
                <a16:creationId xmlns:a16="http://schemas.microsoft.com/office/drawing/2014/main" id="{D8495DC4-57E4-4EFB-B613-B524C5CCA3BD}"/>
              </a:ext>
            </a:extLst>
          </p:cNvPr>
          <p:cNvSpPr>
            <a:spLocks noChangeArrowheads="1"/>
          </p:cNvSpPr>
          <p:nvPr/>
        </p:nvSpPr>
        <p:spPr bwMode="auto">
          <a:xfrm rot="19885922">
            <a:off x="4889175" y="3460508"/>
            <a:ext cx="195263" cy="29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575">
              <a:latin typeface="Arial" panose="020B0604020202020204" pitchFamily="34" charset="0"/>
            </a:endParaRPr>
          </a:p>
        </p:txBody>
      </p:sp>
      <p:sp>
        <p:nvSpPr>
          <p:cNvPr id="8195" name="Right Arrow 15">
            <a:extLst>
              <a:ext uri="{FF2B5EF4-FFF2-40B4-BE49-F238E27FC236}">
                <a16:creationId xmlns:a16="http://schemas.microsoft.com/office/drawing/2014/main" id="{AE75F0FF-D0E1-470B-A1BE-665881DBE6F5}"/>
              </a:ext>
            </a:extLst>
          </p:cNvPr>
          <p:cNvSpPr>
            <a:spLocks noChangeArrowheads="1"/>
          </p:cNvSpPr>
          <p:nvPr/>
        </p:nvSpPr>
        <p:spPr bwMode="auto">
          <a:xfrm rot="12840352">
            <a:off x="5649981" y="3446220"/>
            <a:ext cx="194072" cy="29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575">
              <a:latin typeface="Arial" panose="020B0604020202020204" pitchFamily="34" charset="0"/>
            </a:endParaRPr>
          </a:p>
        </p:txBody>
      </p:sp>
      <p:pic>
        <p:nvPicPr>
          <p:cNvPr id="8196" name="Picture 13">
            <a:extLst>
              <a:ext uri="{FF2B5EF4-FFF2-40B4-BE49-F238E27FC236}">
                <a16:creationId xmlns:a16="http://schemas.microsoft.com/office/drawing/2014/main" id="{6C509976-7DE2-492A-A2E9-997D3E424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77" y="1582096"/>
            <a:ext cx="39004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ight Arrow 1">
            <a:extLst>
              <a:ext uri="{FF2B5EF4-FFF2-40B4-BE49-F238E27FC236}">
                <a16:creationId xmlns:a16="http://schemas.microsoft.com/office/drawing/2014/main" id="{6DAF9762-C257-4AB7-A440-83DA4ADB225B}"/>
              </a:ext>
            </a:extLst>
          </p:cNvPr>
          <p:cNvSpPr>
            <a:spLocks noChangeArrowheads="1"/>
          </p:cNvSpPr>
          <p:nvPr/>
        </p:nvSpPr>
        <p:spPr bwMode="auto">
          <a:xfrm rot="19885922">
            <a:off x="5028988" y="3474847"/>
            <a:ext cx="195263" cy="2917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575">
              <a:latin typeface="Arial" panose="020B0604020202020204" pitchFamily="34" charset="0"/>
            </a:endParaRPr>
          </a:p>
        </p:txBody>
      </p:sp>
      <p:sp>
        <p:nvSpPr>
          <p:cNvPr id="8198" name="Right Arrow 15">
            <a:extLst>
              <a:ext uri="{FF2B5EF4-FFF2-40B4-BE49-F238E27FC236}">
                <a16:creationId xmlns:a16="http://schemas.microsoft.com/office/drawing/2014/main" id="{444DDC27-518B-452B-A8A8-6F44884581B3}"/>
              </a:ext>
            </a:extLst>
          </p:cNvPr>
          <p:cNvSpPr>
            <a:spLocks noChangeArrowheads="1"/>
          </p:cNvSpPr>
          <p:nvPr/>
        </p:nvSpPr>
        <p:spPr bwMode="auto">
          <a:xfrm rot="12840352">
            <a:off x="6244219" y="3512327"/>
            <a:ext cx="195263" cy="29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575">
              <a:latin typeface="Arial" panose="020B0604020202020204" pitchFamily="34" charset="0"/>
            </a:endParaRPr>
          </a:p>
        </p:txBody>
      </p:sp>
      <p:sp>
        <p:nvSpPr>
          <p:cNvPr id="8199" name="ZoneTexte 1">
            <a:extLst>
              <a:ext uri="{FF2B5EF4-FFF2-40B4-BE49-F238E27FC236}">
                <a16:creationId xmlns:a16="http://schemas.microsoft.com/office/drawing/2014/main" id="{A6BEAF78-CF65-466D-9333-F3F8AC4A6E2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9543"/>
            <a:ext cx="7957606" cy="207749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 energy (glucose) </a:t>
            </a:r>
            <a:r>
              <a:rPr lang="fr-CA" altLang="fr-FR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deficit</a:t>
            </a:r>
            <a:r>
              <a:rPr lang="fr-CA" altLang="fr-F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Alzheimer </a:t>
            </a:r>
            <a:r>
              <a:rPr lang="fr-CA" altLang="fr-FR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fr-CA" altLang="fr-F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fr-CA" altLang="fr-FR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fr-CA" altLang="fr-F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altLang="fr-FR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</a:t>
            </a:r>
            <a:r>
              <a:rPr lang="fr-CA" altLang="fr-F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CA" altLang="fr-FR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well-known</a:t>
            </a:r>
            <a:r>
              <a:rPr lang="fr-CA" altLang="fr-FR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endParaRPr lang="fr-CA" alt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fr-FR" sz="21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8200" name="TextBox 1">
            <a:extLst>
              <a:ext uri="{FF2B5EF4-FFF2-40B4-BE49-F238E27FC236}">
                <a16:creationId xmlns:a16="http://schemas.microsoft.com/office/drawing/2014/main" id="{DD7EBDCC-4026-4C5B-A903-158E0F6A4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458" y="4095108"/>
            <a:ext cx="67015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Mild</a:t>
            </a:r>
            <a:r>
              <a:rPr lang="fr-CA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cognitive </a:t>
            </a:r>
            <a:r>
              <a:rPr lang="fr-CA" alt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impairment</a:t>
            </a:r>
            <a:r>
              <a:rPr lang="fr-CA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glucose </a:t>
            </a:r>
            <a:r>
              <a:rPr lang="fr-CA" alt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uptake</a:t>
            </a:r>
            <a:r>
              <a:rPr lang="fr-CA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fr-CA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fr-CA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Alzheimer: glucose </a:t>
            </a:r>
            <a:r>
              <a:rPr lang="fr-CA" alt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uptake</a:t>
            </a:r>
            <a:r>
              <a:rPr lang="fr-CA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↓</a:t>
            </a:r>
            <a:r>
              <a:rPr lang="fr-CA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≥20-40%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alt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parietal</a:t>
            </a:r>
            <a:r>
              <a:rPr lang="fr-CA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cortex, temporal cortex, </a:t>
            </a:r>
            <a:r>
              <a:rPr lang="fr-CA" alt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</a:t>
            </a:r>
            <a:r>
              <a:rPr lang="fr-CA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cingulate</a:t>
            </a:r>
            <a:r>
              <a:rPr lang="fr-CA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1" name="TextBox 1">
            <a:extLst>
              <a:ext uri="{FF2B5EF4-FFF2-40B4-BE49-F238E27FC236}">
                <a16:creationId xmlns:a16="http://schemas.microsoft.com/office/drawing/2014/main" id="{5AAA26AE-9B73-4EAC-B781-D9DC87EA1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414" y="1660108"/>
            <a:ext cx="3338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                     Alzheimer</a:t>
            </a:r>
            <a:endParaRPr lang="en-CA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179E502B-A3F7-4AFA-A0B4-7389BE36C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305" y="5168225"/>
            <a:ext cx="35259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fr-FR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(Cunnane et al. Nature Reviews Drug Discovery, 2020)</a:t>
            </a:r>
            <a:endParaRPr lang="fr-CA" altLang="fr-FR" sz="12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495D6F5-9722-4168-8E71-0E56984DB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341" y="2478697"/>
            <a:ext cx="1680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energy </a:t>
            </a:r>
            <a:r>
              <a:rPr lang="fr-CA" alt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</a:t>
            </a:r>
            <a:r>
              <a:rPr lang="fr-CA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CA" altLang="en-US" sz="18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100-125 grams of glucose/</a:t>
            </a:r>
            <a:r>
              <a:rPr lang="fr-CA" altLang="en-US" sz="1800" dirty="0" err="1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fr-CA" altLang="en-US" sz="18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79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F346A-9583-4E6B-5443-49CC5CA8D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EC92545-B983-DD57-816A-D7D36F990CBA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 flipV="1">
            <a:off x="5940153" y="3038275"/>
            <a:ext cx="1665992" cy="3301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Résultats de recherche d'images pour « circle arrow clipart »">
            <a:hlinkClick r:id="rId5"/>
            <a:extLst>
              <a:ext uri="{FF2B5EF4-FFF2-40B4-BE49-F238E27FC236}">
                <a16:creationId xmlns:a16="http://schemas.microsoft.com/office/drawing/2014/main" id="{D637695A-237F-C838-0A46-D1B49CE8FF6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005">
            <a:off x="6270661" y="2504735"/>
            <a:ext cx="1006272" cy="10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2DB37F21-FD48-9526-DCD2-EE3D69C09628}"/>
              </a:ext>
            </a:extLst>
          </p:cNvPr>
          <p:cNvGrpSpPr/>
          <p:nvPr/>
        </p:nvGrpSpPr>
        <p:grpSpPr>
          <a:xfrm>
            <a:off x="4580173" y="2254724"/>
            <a:ext cx="1219705" cy="1371166"/>
            <a:chOff x="6871339" y="2426685"/>
            <a:chExt cx="2232248" cy="2441521"/>
          </a:xfrm>
        </p:grpSpPr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DA9306A7-A8FD-6430-E10B-4C88D1761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339" y="2426685"/>
              <a:ext cx="2232248" cy="244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185D5317-F948-FF2F-6CB0-A07A3AA22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166" y="2748008"/>
              <a:ext cx="1609617" cy="785726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21EDA269-29B7-BE85-3CEC-C8EA06E0EC2F}"/>
              </a:ext>
            </a:extLst>
          </p:cNvPr>
          <p:cNvSpPr txBox="1"/>
          <p:nvPr/>
        </p:nvSpPr>
        <p:spPr>
          <a:xfrm>
            <a:off x="6016218" y="20614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</a:rPr>
              <a:t>A </a:t>
            </a:r>
            <a:r>
              <a:rPr lang="fr-CA" b="1" dirty="0" err="1">
                <a:solidFill>
                  <a:srgbClr val="C00000"/>
                </a:solidFill>
              </a:rPr>
              <a:t>vicious</a:t>
            </a:r>
            <a:r>
              <a:rPr lang="fr-CA" b="1" dirty="0">
                <a:solidFill>
                  <a:srgbClr val="C00000"/>
                </a:solidFill>
              </a:rPr>
              <a:t> cycle</a:t>
            </a:r>
          </a:p>
        </p:txBody>
      </p:sp>
      <p:pic>
        <p:nvPicPr>
          <p:cNvPr id="1028" name="Picture 4" descr="RÃ©sultats de recherche d'images pour Â«Â head memory clipartÂ Â»">
            <a:extLst>
              <a:ext uri="{FF2B5EF4-FFF2-40B4-BE49-F238E27FC236}">
                <a16:creationId xmlns:a16="http://schemas.microsoft.com/office/drawing/2014/main" id="{468E441A-FE33-D706-4104-D93F314EC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2"/>
          <a:stretch/>
        </p:blipFill>
        <p:spPr bwMode="auto">
          <a:xfrm>
            <a:off x="7746420" y="1817440"/>
            <a:ext cx="1434092" cy="18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26">
            <a:extLst>
              <a:ext uri="{FF2B5EF4-FFF2-40B4-BE49-F238E27FC236}">
                <a16:creationId xmlns:a16="http://schemas.microsoft.com/office/drawing/2014/main" id="{8627163C-80D8-8CBD-E7F2-F8A8047B9BC8}"/>
              </a:ext>
            </a:extLst>
          </p:cNvPr>
          <p:cNvSpPr txBox="1"/>
          <p:nvPr/>
        </p:nvSpPr>
        <p:spPr>
          <a:xfrm>
            <a:off x="5780609" y="3477871"/>
            <a:ext cx="204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C00000"/>
                </a:solidFill>
              </a:rPr>
              <a:t>Energy = Memory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6F21A-CF7D-CF41-D344-1D2F05B9DE2C}"/>
              </a:ext>
            </a:extLst>
          </p:cNvPr>
          <p:cNvSpPr txBox="1"/>
          <p:nvPr/>
        </p:nvSpPr>
        <p:spPr>
          <a:xfrm>
            <a:off x="2370212" y="538766"/>
            <a:ext cx="440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/>
              <a:t>Fuel </a:t>
            </a:r>
            <a:r>
              <a:rPr lang="fr-CA" sz="2400" b="1" dirty="0" err="1"/>
              <a:t>is</a:t>
            </a:r>
            <a:r>
              <a:rPr lang="fr-CA" sz="2400" b="1" dirty="0"/>
              <a:t> not </a:t>
            </a:r>
            <a:r>
              <a:rPr lang="fr-CA" sz="2400" b="1" dirty="0" err="1"/>
              <a:t>getting</a:t>
            </a:r>
            <a:r>
              <a:rPr lang="fr-CA" sz="2400" b="1" dirty="0"/>
              <a:t> into the </a:t>
            </a:r>
            <a:r>
              <a:rPr lang="fr-CA" sz="2400" b="1" dirty="0" err="1"/>
              <a:t>brain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51142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6E568A7-4278-1156-7CB1-80D4C697F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3860"/>
          <a:stretch>
            <a:fillRect/>
          </a:stretch>
        </p:blipFill>
        <p:spPr bwMode="auto">
          <a:xfrm>
            <a:off x="1958441" y="1052736"/>
            <a:ext cx="5227117" cy="424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8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53B5A-3392-0048-9F56-0A448C6EF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796C07F-741F-2252-6F1D-0398051F175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 flipV="1">
            <a:off x="5940153" y="3038275"/>
            <a:ext cx="1665992" cy="3301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Résultats de recherche d'images pour « circle arrow clipart »">
            <a:hlinkClick r:id="rId5"/>
            <a:extLst>
              <a:ext uri="{FF2B5EF4-FFF2-40B4-BE49-F238E27FC236}">
                <a16:creationId xmlns:a16="http://schemas.microsoft.com/office/drawing/2014/main" id="{6352083A-3D5B-96DC-3A52-3A5A667105B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005">
            <a:off x="6270661" y="2504735"/>
            <a:ext cx="1006272" cy="10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A4E0A66A-27E5-46ED-74D9-E0FA865CC3FD}"/>
              </a:ext>
            </a:extLst>
          </p:cNvPr>
          <p:cNvGrpSpPr/>
          <p:nvPr/>
        </p:nvGrpSpPr>
        <p:grpSpPr>
          <a:xfrm>
            <a:off x="4580173" y="2254724"/>
            <a:ext cx="1219705" cy="1371166"/>
            <a:chOff x="6871339" y="2426685"/>
            <a:chExt cx="2232248" cy="2441521"/>
          </a:xfrm>
        </p:grpSpPr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7375AE4C-564B-2581-919E-8FE9E8E5B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339" y="2426685"/>
              <a:ext cx="2232248" cy="244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8A196B60-9901-B08A-73F4-94A8FECAB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166" y="2748008"/>
              <a:ext cx="1609617" cy="785726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B0F0B806-B002-5F65-D727-28AB61B2AE9A}"/>
              </a:ext>
            </a:extLst>
          </p:cNvPr>
          <p:cNvSpPr txBox="1"/>
          <p:nvPr/>
        </p:nvSpPr>
        <p:spPr>
          <a:xfrm>
            <a:off x="6016218" y="20614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</a:rPr>
              <a:t>A </a:t>
            </a:r>
            <a:r>
              <a:rPr lang="fr-CA" b="1" dirty="0" err="1">
                <a:solidFill>
                  <a:srgbClr val="C00000"/>
                </a:solidFill>
              </a:rPr>
              <a:t>vicious</a:t>
            </a:r>
            <a:r>
              <a:rPr lang="fr-CA" b="1" dirty="0">
                <a:solidFill>
                  <a:srgbClr val="C00000"/>
                </a:solidFill>
              </a:rPr>
              <a:t> cycle</a:t>
            </a:r>
          </a:p>
        </p:txBody>
      </p:sp>
      <p:pic>
        <p:nvPicPr>
          <p:cNvPr id="1028" name="Picture 4" descr="RÃ©sultats de recherche d'images pour Â«Â head memory clipartÂ Â»">
            <a:extLst>
              <a:ext uri="{FF2B5EF4-FFF2-40B4-BE49-F238E27FC236}">
                <a16:creationId xmlns:a16="http://schemas.microsoft.com/office/drawing/2014/main" id="{AC73E792-3E0C-AD9E-92FA-719832CAB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2"/>
          <a:stretch/>
        </p:blipFill>
        <p:spPr bwMode="auto">
          <a:xfrm>
            <a:off x="7746420" y="1817440"/>
            <a:ext cx="1434092" cy="18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48">
            <a:extLst>
              <a:ext uri="{FF2B5EF4-FFF2-40B4-BE49-F238E27FC236}">
                <a16:creationId xmlns:a16="http://schemas.microsoft.com/office/drawing/2014/main" id="{53299046-B727-026F-794D-2C7712194692}"/>
              </a:ext>
            </a:extLst>
          </p:cNvPr>
          <p:cNvCxnSpPr/>
          <p:nvPr/>
        </p:nvCxnSpPr>
        <p:spPr>
          <a:xfrm>
            <a:off x="2374587" y="3041576"/>
            <a:ext cx="213469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e 43">
            <a:extLst>
              <a:ext uri="{FF2B5EF4-FFF2-40B4-BE49-F238E27FC236}">
                <a16:creationId xmlns:a16="http://schemas.microsoft.com/office/drawing/2014/main" id="{4A486861-5C12-9956-C1E7-950F2572A142}"/>
              </a:ext>
            </a:extLst>
          </p:cNvPr>
          <p:cNvGrpSpPr/>
          <p:nvPr/>
        </p:nvGrpSpPr>
        <p:grpSpPr>
          <a:xfrm>
            <a:off x="305458" y="2417220"/>
            <a:ext cx="4138257" cy="1294122"/>
            <a:chOff x="434493" y="1967922"/>
            <a:chExt cx="3796027" cy="1294122"/>
          </a:xfrm>
        </p:grpSpPr>
        <p:sp>
          <p:nvSpPr>
            <p:cNvPr id="20" name="ZoneTexte 20">
              <a:extLst>
                <a:ext uri="{FF2B5EF4-FFF2-40B4-BE49-F238E27FC236}">
                  <a16:creationId xmlns:a16="http://schemas.microsoft.com/office/drawing/2014/main" id="{CF1FB14C-313E-5A4E-945C-29C6BB6ED250}"/>
                </a:ext>
              </a:extLst>
            </p:cNvPr>
            <p:cNvSpPr txBox="1"/>
            <p:nvPr/>
          </p:nvSpPr>
          <p:spPr>
            <a:xfrm>
              <a:off x="2283977" y="2106613"/>
              <a:ext cx="194654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2000" b="1" i="1" dirty="0" err="1">
                  <a:solidFill>
                    <a:srgbClr val="C00000"/>
                  </a:solidFill>
                </a:rPr>
                <a:t>Too</a:t>
              </a:r>
              <a:r>
                <a:rPr lang="fr-CA" sz="2000" b="1" i="1" dirty="0">
                  <a:solidFill>
                    <a:srgbClr val="C00000"/>
                  </a:solidFill>
                </a:rPr>
                <a:t>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much</a:t>
              </a:r>
              <a:r>
                <a:rPr lang="fr-CA" sz="2000" b="1" i="1" dirty="0">
                  <a:solidFill>
                    <a:srgbClr val="C00000"/>
                  </a:solidFill>
                </a:rPr>
                <a:t> = </a:t>
              </a:r>
            </a:p>
            <a:p>
              <a:pPr algn="ctr"/>
              <a:endParaRPr lang="fr-CA" sz="2000" b="1" i="1" dirty="0">
                <a:solidFill>
                  <a:srgbClr val="C00000"/>
                </a:solidFill>
              </a:endParaRPr>
            </a:p>
            <a:p>
              <a:pPr algn="r"/>
              <a:r>
                <a:rPr lang="fr-CA" sz="2000" b="1" i="1" dirty="0">
                  <a:solidFill>
                    <a:srgbClr val="C00000"/>
                  </a:solidFill>
                </a:rPr>
                <a:t>Not </a:t>
              </a:r>
              <a:r>
                <a:rPr lang="fr-CA" sz="2000" b="1" i="1" dirty="0" err="1">
                  <a:solidFill>
                    <a:srgbClr val="C00000"/>
                  </a:solidFill>
                </a:rPr>
                <a:t>enough</a:t>
              </a:r>
              <a:r>
                <a:rPr lang="fr-CA" sz="2000" b="1" i="1" dirty="0">
                  <a:solidFill>
                    <a:srgbClr val="C00000"/>
                  </a:solidFill>
                </a:rPr>
                <a:t> !</a:t>
              </a:r>
            </a:p>
          </p:txBody>
        </p:sp>
        <p:pic>
          <p:nvPicPr>
            <p:cNvPr id="22" name="Picture 4" descr="http://images.sodahead.com/polls/002184097/33871975_sugar1_answer_1_xlarge.jpeg">
              <a:hlinkClick r:id="rId10"/>
              <a:extLst>
                <a:ext uri="{FF2B5EF4-FFF2-40B4-BE49-F238E27FC236}">
                  <a16:creationId xmlns:a16="http://schemas.microsoft.com/office/drawing/2014/main" id="{80AB4B37-2366-367E-1399-6A49B0A8E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567" y="2412701"/>
              <a:ext cx="974550" cy="81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s://encrypted-tbn1.gstatic.com/images?q=tbn:ANd9GcR0UFujxUAjA9Hof8s9DOmeK4m92_ewwcgWXOmPUwfaAWWrR4Mkdw">
              <a:hlinkClick r:id="rId12"/>
              <a:extLst>
                <a:ext uri="{FF2B5EF4-FFF2-40B4-BE49-F238E27FC236}">
                  <a16:creationId xmlns:a16="http://schemas.microsoft.com/office/drawing/2014/main" id="{5E1C2D0C-7259-3698-E8AE-20BB53F2A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502" y="2003810"/>
              <a:ext cx="1020468" cy="6865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0" name="Rectangle à coins arrondis 24">
              <a:extLst>
                <a:ext uri="{FF2B5EF4-FFF2-40B4-BE49-F238E27FC236}">
                  <a16:creationId xmlns:a16="http://schemas.microsoft.com/office/drawing/2014/main" id="{45F31707-B050-292F-B214-B55CF3DBF475}"/>
                </a:ext>
              </a:extLst>
            </p:cNvPr>
            <p:cNvSpPr/>
            <p:nvPr/>
          </p:nvSpPr>
          <p:spPr>
            <a:xfrm>
              <a:off x="434493" y="1967922"/>
              <a:ext cx="1794964" cy="1294122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sz="1400"/>
            </a:p>
          </p:txBody>
        </p:sp>
      </p:grpSp>
      <p:sp>
        <p:nvSpPr>
          <p:cNvPr id="34" name="ZoneTexte 20">
            <a:extLst>
              <a:ext uri="{FF2B5EF4-FFF2-40B4-BE49-F238E27FC236}">
                <a16:creationId xmlns:a16="http://schemas.microsoft.com/office/drawing/2014/main" id="{F4DA5E43-1BC3-4C27-04B3-E85262612D57}"/>
              </a:ext>
            </a:extLst>
          </p:cNvPr>
          <p:cNvSpPr txBox="1"/>
          <p:nvPr/>
        </p:nvSpPr>
        <p:spPr>
          <a:xfrm>
            <a:off x="434493" y="1907541"/>
            <a:ext cx="527151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CA" b="1" i="1" dirty="0">
                <a:solidFill>
                  <a:srgbClr val="C00000"/>
                </a:solidFill>
              </a:rPr>
              <a:t>↑</a:t>
            </a:r>
            <a:r>
              <a:rPr lang="fr-CA" b="1" i="1" dirty="0" err="1">
                <a:solidFill>
                  <a:srgbClr val="C00000"/>
                </a:solidFill>
              </a:rPr>
              <a:t>Dietary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             =         ↓ </a:t>
            </a:r>
            <a:r>
              <a:rPr lang="fr-CA" b="1" i="1" dirty="0" err="1">
                <a:solidFill>
                  <a:srgbClr val="C00000"/>
                </a:solidFill>
              </a:rPr>
              <a:t>brain</a:t>
            </a:r>
            <a:r>
              <a:rPr lang="fr-CA" b="1" i="1" dirty="0">
                <a:solidFill>
                  <a:srgbClr val="C00000"/>
                </a:solidFill>
              </a:rPr>
              <a:t> </a:t>
            </a:r>
            <a:r>
              <a:rPr lang="fr-CA" b="1" i="1" dirty="0" err="1">
                <a:solidFill>
                  <a:srgbClr val="C00000"/>
                </a:solidFill>
              </a:rPr>
              <a:t>sugar</a:t>
            </a:r>
            <a:r>
              <a:rPr lang="fr-CA" b="1" i="1" dirty="0">
                <a:solidFill>
                  <a:srgbClr val="C00000"/>
                </a:solidFill>
              </a:rPr>
              <a:t> (glucose)</a:t>
            </a:r>
          </a:p>
        </p:txBody>
      </p:sp>
      <p:sp>
        <p:nvSpPr>
          <p:cNvPr id="45" name="ZoneTexte 26">
            <a:extLst>
              <a:ext uri="{FF2B5EF4-FFF2-40B4-BE49-F238E27FC236}">
                <a16:creationId xmlns:a16="http://schemas.microsoft.com/office/drawing/2014/main" id="{338A1C37-B4C6-63DC-33CF-2E7461E6E3FC}"/>
              </a:ext>
            </a:extLst>
          </p:cNvPr>
          <p:cNvSpPr txBox="1"/>
          <p:nvPr/>
        </p:nvSpPr>
        <p:spPr>
          <a:xfrm>
            <a:off x="5780609" y="3477871"/>
            <a:ext cx="204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C00000"/>
                </a:solidFill>
              </a:rPr>
              <a:t>Energy =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86798-83F9-689E-75AE-4E3C7481055F}"/>
              </a:ext>
            </a:extLst>
          </p:cNvPr>
          <p:cNvSpPr txBox="1"/>
          <p:nvPr/>
        </p:nvSpPr>
        <p:spPr>
          <a:xfrm>
            <a:off x="2267744" y="426253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err="1"/>
              <a:t>Why</a:t>
            </a:r>
            <a:r>
              <a:rPr lang="fr-CA" sz="2400" b="1" dirty="0"/>
              <a:t> </a:t>
            </a:r>
            <a:r>
              <a:rPr lang="fr-CA" sz="2400" b="1" dirty="0" err="1"/>
              <a:t>is</a:t>
            </a:r>
            <a:r>
              <a:rPr lang="fr-CA" sz="2400" b="1" dirty="0"/>
              <a:t> fuel not </a:t>
            </a:r>
            <a:r>
              <a:rPr lang="fr-CA" sz="2400" b="1" dirty="0" err="1"/>
              <a:t>getting</a:t>
            </a:r>
            <a:r>
              <a:rPr lang="fr-CA" sz="2400" b="1" dirty="0"/>
              <a:t> into the </a:t>
            </a:r>
            <a:r>
              <a:rPr lang="fr-CA" sz="2400" b="1" dirty="0" err="1"/>
              <a:t>brain</a:t>
            </a:r>
            <a:r>
              <a:rPr lang="fr-CA" sz="2400" b="1" dirty="0"/>
              <a:t>?</a:t>
            </a:r>
            <a:endParaRPr lang="en-CA" sz="2400" b="1" dirty="0"/>
          </a:p>
        </p:txBody>
      </p:sp>
      <p:sp>
        <p:nvSpPr>
          <p:cNvPr id="3" name="ZoneTexte 9">
            <a:extLst>
              <a:ext uri="{FF2B5EF4-FFF2-40B4-BE49-F238E27FC236}">
                <a16:creationId xmlns:a16="http://schemas.microsoft.com/office/drawing/2014/main" id="{D6B630E2-1F65-7BB5-0166-518AA5092ECA}"/>
              </a:ext>
            </a:extLst>
          </p:cNvPr>
          <p:cNvSpPr txBox="1"/>
          <p:nvPr/>
        </p:nvSpPr>
        <p:spPr>
          <a:xfrm>
            <a:off x="1475656" y="1487226"/>
            <a:ext cx="355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One of the main </a:t>
            </a:r>
            <a:r>
              <a:rPr lang="fr-CA" b="1" dirty="0" err="1">
                <a:solidFill>
                  <a:srgbClr val="C00000"/>
                </a:solidFill>
                <a:highlight>
                  <a:srgbClr val="FFFF00"/>
                </a:highlight>
              </a:rPr>
              <a:t>problems</a:t>
            </a:r>
            <a:r>
              <a:rPr lang="fr-CA" b="1" dirty="0">
                <a:solidFill>
                  <a:srgbClr val="C00000"/>
                </a:solidFill>
                <a:highlight>
                  <a:srgbClr val="FFFF00"/>
                </a:highlight>
              </a:rPr>
              <a:t> – SUGAR</a:t>
            </a:r>
          </a:p>
        </p:txBody>
      </p:sp>
    </p:spTree>
    <p:extLst>
      <p:ext uri="{BB962C8B-B14F-4D97-AF65-F5344CB8AC3E}">
        <p14:creationId xmlns:p14="http://schemas.microsoft.com/office/powerpoint/2010/main" val="194215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heme/theme1.xml><?xml version="1.0" encoding="utf-8"?>
<a:theme xmlns:a="http://schemas.openxmlformats.org/drawingml/2006/main" name="CdRV - Couleurs générales">
  <a:themeElements>
    <a:clrScheme name="CdRV - Couleurs dominantes et éclatantes">
      <a:dk1>
        <a:srgbClr val="005597"/>
      </a:dk1>
      <a:lt1>
        <a:srgbClr val="FFFFFF"/>
      </a:lt1>
      <a:dk2>
        <a:srgbClr val="007C51"/>
      </a:dk2>
      <a:lt2>
        <a:srgbClr val="BDDCBE"/>
      </a:lt2>
      <a:accent1>
        <a:srgbClr val="005597"/>
      </a:accent1>
      <a:accent2>
        <a:srgbClr val="4B588B"/>
      </a:accent2>
      <a:accent3>
        <a:srgbClr val="56A4D6"/>
      </a:accent3>
      <a:accent4>
        <a:srgbClr val="1F3187"/>
      </a:accent4>
      <a:accent5>
        <a:srgbClr val="205F47"/>
      </a:accent5>
      <a:accent6>
        <a:srgbClr val="EEE4D2"/>
      </a:accent6>
      <a:hlink>
        <a:srgbClr val="A1B0D6"/>
      </a:hlink>
      <a:folHlink>
        <a:srgbClr val="3E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RV - Étudiants">
  <a:themeElements>
    <a:clrScheme name="CdRV Étudiants">
      <a:dk1>
        <a:srgbClr val="3E4040"/>
      </a:dk1>
      <a:lt1>
        <a:sysClr val="window" lastClr="FFFFFF"/>
      </a:lt1>
      <a:dk2>
        <a:srgbClr val="005597"/>
      </a:dk2>
      <a:lt2>
        <a:srgbClr val="EFEFEA"/>
      </a:lt2>
      <a:accent1>
        <a:srgbClr val="9E1C40"/>
      </a:accent1>
      <a:accent2>
        <a:srgbClr val="C14E67"/>
      </a:accent2>
      <a:accent3>
        <a:srgbClr val="E4B9C8"/>
      </a:accent3>
      <a:accent4>
        <a:srgbClr val="A1B0D6"/>
      </a:accent4>
      <a:accent5>
        <a:srgbClr val="BDDCBE"/>
      </a:accent5>
      <a:accent6>
        <a:srgbClr val="EEE4D2"/>
      </a:accent6>
      <a:hlink>
        <a:srgbClr val="1F3187"/>
      </a:hlink>
      <a:folHlink>
        <a:srgbClr val="005597"/>
      </a:folHlink>
    </a:clrScheme>
    <a:fontScheme name="Personnalisé 2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dRV - Partenaires">
  <a:themeElements>
    <a:clrScheme name="CdRV Partenaires">
      <a:dk1>
        <a:srgbClr val="3E4040"/>
      </a:dk1>
      <a:lt1>
        <a:sysClr val="window" lastClr="FFFFFF"/>
      </a:lt1>
      <a:dk2>
        <a:srgbClr val="12696A"/>
      </a:dk2>
      <a:lt2>
        <a:srgbClr val="EFEFEA"/>
      </a:lt2>
      <a:accent1>
        <a:srgbClr val="12696A"/>
      </a:accent1>
      <a:accent2>
        <a:srgbClr val="65BFBC"/>
      </a:accent2>
      <a:accent3>
        <a:srgbClr val="B5DCD3"/>
      </a:accent3>
      <a:accent4>
        <a:srgbClr val="A1B0D6"/>
      </a:accent4>
      <a:accent5>
        <a:srgbClr val="BDDCBE"/>
      </a:accent5>
      <a:accent6>
        <a:srgbClr val="EEE4D2"/>
      </a:accent6>
      <a:hlink>
        <a:srgbClr val="BDDCBE"/>
      </a:hlink>
      <a:folHlink>
        <a:srgbClr val="0055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dRV - Aînés">
  <a:themeElements>
    <a:clrScheme name="CdRV Aînés">
      <a:dk1>
        <a:srgbClr val="3E4040"/>
      </a:dk1>
      <a:lt1>
        <a:sysClr val="window" lastClr="FFFFFF"/>
      </a:lt1>
      <a:dk2>
        <a:srgbClr val="12696A"/>
      </a:dk2>
      <a:lt2>
        <a:srgbClr val="EFEFEA"/>
      </a:lt2>
      <a:accent1>
        <a:srgbClr val="E9614D"/>
      </a:accent1>
      <a:accent2>
        <a:srgbClr val="65BFBC"/>
      </a:accent2>
      <a:accent3>
        <a:srgbClr val="ED7F5D"/>
      </a:accent3>
      <a:accent4>
        <a:srgbClr val="EEE4D2"/>
      </a:accent4>
      <a:accent5>
        <a:srgbClr val="F3A175"/>
      </a:accent5>
      <a:accent6>
        <a:srgbClr val="BDDCBE"/>
      </a:accent6>
      <a:hlink>
        <a:srgbClr val="BDDCBE"/>
      </a:hlink>
      <a:folHlink>
        <a:srgbClr val="0055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Modele_PresentationPPT_CdRV_FRAN</Template>
  <TotalTime>21130</TotalTime>
  <Words>1327</Words>
  <Application>Microsoft Office PowerPoint</Application>
  <PresentationFormat>On-screen Show (4:3)</PresentationFormat>
  <Paragraphs>287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Courier New</vt:lpstr>
      <vt:lpstr>Franklin Gothic Book</vt:lpstr>
      <vt:lpstr>Franklin Gothic Demi</vt:lpstr>
      <vt:lpstr>Franklin Gothic Medium</vt:lpstr>
      <vt:lpstr>Franklin Gothic Medium Cond</vt:lpstr>
      <vt:lpstr>Symbol</vt:lpstr>
      <vt:lpstr>Verdana</vt:lpstr>
      <vt:lpstr>Wingdings</vt:lpstr>
      <vt:lpstr>CdRV - Couleurs générales</vt:lpstr>
      <vt:lpstr>CdRV - Étudiants</vt:lpstr>
      <vt:lpstr>CdRV - Partenaires</vt:lpstr>
      <vt:lpstr>CdRV - Aînés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Centre de recherche sur le vieillissement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Mélanie Fortier</dc:creator>
  <cp:lastModifiedBy>Stephen C. Cunnane</cp:lastModifiedBy>
  <cp:revision>86</cp:revision>
  <cp:lastPrinted>2022-10-21T14:31:09Z</cp:lastPrinted>
  <dcterms:created xsi:type="dcterms:W3CDTF">2018-12-11T14:25:38Z</dcterms:created>
  <dcterms:modified xsi:type="dcterms:W3CDTF">2024-10-08T15:36:48Z</dcterms:modified>
</cp:coreProperties>
</file>